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7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95C85-4EFF-42F9-87E0-B9B9D60F377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30F34-94DF-4966-B21F-B0A85C83F1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73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24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79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20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83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38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9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96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07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A07244-CF0D-436A-83A9-0D2ABD2362ED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8D7505-FB9F-4046-AAD0-78C2F373D91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36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470814-F5FB-68EB-0092-E1083C42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70" y="2328683"/>
            <a:ext cx="10058400" cy="177485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0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2023</a:t>
            </a:r>
            <a:r>
              <a:rPr lang="zh-TW" altLang="en-US" sz="60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年基隆市成功國民小學</a:t>
            </a:r>
            <a:br>
              <a:rPr lang="zh-TW" altLang="en-US" sz="6000" dirty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sz="60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戶外教育一年級路線</a:t>
            </a:r>
            <a:br>
              <a:rPr lang="en-US" altLang="zh-TW" sz="6000" dirty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sz="60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百年防空洞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A1A3BCC-3FBA-21C0-B586-AF2700D85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雞籠文史協進會</a:t>
            </a:r>
          </a:p>
          <a:p>
            <a:pPr algn="ctr"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曾子良、安嘉芳、葉玉雯</a:t>
            </a:r>
          </a:p>
          <a:p>
            <a:pPr algn="ctr" eaLnBrk="1" hangingPunct="1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7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2D185-112E-7323-F5A3-BDCBB650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61471"/>
            <a:ext cx="3200400" cy="6807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一年級路線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百年防空洞</a:t>
            </a:r>
          </a:p>
        </p:txBody>
      </p:sp>
      <p:pic>
        <p:nvPicPr>
          <p:cNvPr id="20" name="內容版面配置區 19">
            <a:extLst>
              <a:ext uri="{FF2B5EF4-FFF2-40B4-BE49-F238E27FC236}">
                <a16:creationId xmlns:a16="http://schemas.microsoft.com/office/drawing/2014/main" id="{2D1C5028-F386-4BDC-6753-1021BA501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0033" y="1364972"/>
            <a:ext cx="6154009" cy="3991532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44F03A-ACD3-5EF0-AD21-1BC4B1AB0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1416061"/>
            <a:ext cx="3309457" cy="40535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/>
              <a:t>帶隊教師：林家和</a:t>
            </a:r>
            <a:endParaRPr lang="en-US" altLang="zh-TW" sz="2000" dirty="0"/>
          </a:p>
          <a:p>
            <a:pPr algn="just">
              <a:lnSpc>
                <a:spcPct val="150000"/>
              </a:lnSpc>
            </a:pPr>
            <a:r>
              <a:rPr lang="zh-TW" altLang="en-US" sz="2000" dirty="0"/>
              <a:t>走讀路線：從學校出發，經由獅球嶺路</a:t>
            </a:r>
            <a:r>
              <a:rPr lang="en-US" altLang="zh-TW" sz="2000" dirty="0"/>
              <a:t>25</a:t>
            </a:r>
            <a:r>
              <a:rPr lang="zh-TW" altLang="en-US" sz="2000" dirty="0"/>
              <a:t>巷</a:t>
            </a:r>
            <a:r>
              <a:rPr lang="en-US" altLang="zh-TW" sz="2000" dirty="0"/>
              <a:t>16</a:t>
            </a:r>
            <a:r>
              <a:rPr lang="zh-TW" altLang="en-US" sz="2000" dirty="0"/>
              <a:t>弄進入，原路返回學校。</a:t>
            </a:r>
            <a:endParaRPr lang="en-US" altLang="zh-TW" sz="2000" dirty="0"/>
          </a:p>
          <a:p>
            <a:pPr algn="just">
              <a:lnSpc>
                <a:spcPct val="150000"/>
              </a:lnSpc>
            </a:pPr>
            <a:r>
              <a:rPr lang="zh-TW" altLang="en-US" sz="2000" dirty="0"/>
              <a:t>總長度：</a:t>
            </a:r>
            <a:r>
              <a:rPr lang="en-US" altLang="zh-TW" sz="2000" dirty="0"/>
              <a:t>800</a:t>
            </a:r>
            <a:r>
              <a:rPr lang="zh-TW" altLang="en-US" sz="2000" dirty="0"/>
              <a:t>公尺</a:t>
            </a:r>
            <a:endParaRPr lang="en-US" altLang="zh-TW" sz="2000" dirty="0"/>
          </a:p>
          <a:p>
            <a:pPr algn="just">
              <a:lnSpc>
                <a:spcPct val="150000"/>
              </a:lnSpc>
            </a:pPr>
            <a:r>
              <a:rPr lang="zh-TW" altLang="en-US" sz="2000" dirty="0"/>
              <a:t>預計時間：</a:t>
            </a:r>
            <a:r>
              <a:rPr lang="en-US" altLang="zh-TW" sz="2000" dirty="0"/>
              <a:t>40</a:t>
            </a:r>
            <a:r>
              <a:rPr lang="zh-TW" altLang="en-US" sz="2000" dirty="0"/>
              <a:t>分鐘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04666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BEC331-72BB-77AC-83E4-1B1EA4C2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594359"/>
            <a:ext cx="3665989" cy="55493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一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800" dirty="0"/>
              <a:t>興建原因及沿革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E0583B7-1000-7A43-D10C-A2D48485C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09350"/>
            <a:ext cx="3200400" cy="48958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/>
              <a:t>（一</a:t>
            </a:r>
            <a:r>
              <a:rPr lang="en-US" altLang="zh-TW" sz="2000" dirty="0"/>
              <a:t>)</a:t>
            </a:r>
            <a:r>
              <a:rPr lang="zh-TW" altLang="en-US" sz="2000" dirty="0"/>
              <a:t>興建於</a:t>
            </a:r>
            <a:r>
              <a:rPr lang="en-US" altLang="zh-TW" sz="2000" dirty="0"/>
              <a:t>1903</a:t>
            </a:r>
            <a:r>
              <a:rPr lang="zh-TW" altLang="en-US" sz="2000" dirty="0"/>
              <a:t>年，是日軍衛戌病院的病患避難防空洞，也曾當過重砲兵部隊的彈藥庫。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（二）</a:t>
            </a:r>
            <a:r>
              <a:rPr lang="en-US" altLang="zh-TW" sz="2000" dirty="0"/>
              <a:t>1895</a:t>
            </a:r>
            <a:r>
              <a:rPr lang="zh-TW" altLang="en-US" sz="2000" dirty="0"/>
              <a:t>年日軍攻陷基隆後，即在清衙門設立陸軍衛戍病院，</a:t>
            </a:r>
            <a:r>
              <a:rPr lang="en-US" altLang="zh-TW" sz="2000" dirty="0"/>
              <a:t>1897</a:t>
            </a:r>
            <a:r>
              <a:rPr lang="zh-TW" altLang="en-US" sz="2000" dirty="0"/>
              <a:t>年遷往獅球嶺山腳下，暫做日本陸軍醫院，收容傷病治療</a:t>
            </a:r>
            <a:r>
              <a:rPr lang="zh-TW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000" dirty="0"/>
              <a:t>或待後送的本土官兵。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EB8E0605-6FFC-8534-66FC-AD72F891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576" y="3428999"/>
            <a:ext cx="5276246" cy="3295357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DBA8C5D5-C54F-F641-3AA3-DBAB52B7F2C5}"/>
              </a:ext>
            </a:extLst>
          </p:cNvPr>
          <p:cNvSpPr txBox="1"/>
          <p:nvPr/>
        </p:nvSpPr>
        <p:spPr>
          <a:xfrm>
            <a:off x="9693590" y="4526268"/>
            <a:ext cx="2498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1910</a:t>
            </a:r>
            <a:r>
              <a:rPr lang="zh-TW" altLang="en-US" dirty="0"/>
              <a:t>年基隆衛戌病院</a:t>
            </a:r>
          </a:p>
          <a:p>
            <a:r>
              <a:rPr lang="zh-TW" altLang="en-US" dirty="0"/>
              <a:t>（現成功國小）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524A100E-48D0-EC03-8AA1-4107FEA6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576" y="170676"/>
            <a:ext cx="5276246" cy="3163948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1ECFE49D-E2BE-2C05-28D9-B10D678C7D0B}"/>
              </a:ext>
            </a:extLst>
          </p:cNvPr>
          <p:cNvSpPr txBox="1"/>
          <p:nvPr/>
        </p:nvSpPr>
        <p:spPr>
          <a:xfrm>
            <a:off x="9764785" y="1340182"/>
            <a:ext cx="209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1899</a:t>
            </a:r>
            <a:r>
              <a:rPr lang="zh-TW" altLang="en-US" dirty="0"/>
              <a:t>年基隆守備隊</a:t>
            </a:r>
            <a:endParaRPr lang="en-US" altLang="zh-TW" dirty="0"/>
          </a:p>
          <a:p>
            <a:r>
              <a:rPr lang="zh-TW" altLang="en-US" dirty="0"/>
              <a:t>（清末崇基書院，現在高速公路下民宅）</a:t>
            </a:r>
          </a:p>
        </p:txBody>
      </p:sp>
    </p:spTree>
    <p:extLst>
      <p:ext uri="{BB962C8B-B14F-4D97-AF65-F5344CB8AC3E}">
        <p14:creationId xmlns:p14="http://schemas.microsoft.com/office/powerpoint/2010/main" val="261249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2085390-3FCA-ED13-866A-EBE6C13F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3725"/>
            <a:ext cx="3259123" cy="91629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/>
              <a:t>二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800" dirty="0"/>
              <a:t>目前設施及使用狀況</a:t>
            </a:r>
          </a:p>
        </p:txBody>
      </p:sp>
      <p:pic>
        <p:nvPicPr>
          <p:cNvPr id="17" name="內容版面配置區 5">
            <a:extLst>
              <a:ext uri="{FF2B5EF4-FFF2-40B4-BE49-F238E27FC236}">
                <a16:creationId xmlns:a16="http://schemas.microsoft.com/office/drawing/2014/main" id="{BAC20CF2-6C8C-88D7-D537-BE3EA29C8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5531" y="3668855"/>
            <a:ext cx="5260233" cy="3022706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E5421E0-E5C0-E4CB-DBD9-EFFB96884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464" y="1739438"/>
            <a:ext cx="3584591" cy="33791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/>
              <a:t>（一）獅球嶺山下居民到市區愛三路的捷徑。</a:t>
            </a:r>
            <a:endParaRPr lang="en-US" altLang="zh-TW" sz="2000" dirty="0"/>
          </a:p>
          <a:p>
            <a:pPr algn="just">
              <a:lnSpc>
                <a:spcPct val="150000"/>
              </a:lnSpc>
            </a:pPr>
            <a:r>
              <a:rPr lang="zh-TW" altLang="en-US" sz="2000" dirty="0"/>
              <a:t>（二）布置日治時期的照片，以供後人了解重砲兵部隊駐紮時的情況。</a:t>
            </a:r>
            <a:endParaRPr lang="en-US" altLang="zh-TW" sz="2000" dirty="0"/>
          </a:p>
          <a:p>
            <a:pPr algn="just">
              <a:lnSpc>
                <a:spcPct val="150000"/>
              </a:lnSpc>
            </a:pPr>
            <a:r>
              <a:rPr lang="zh-TW" altLang="en-US" sz="2000" dirty="0"/>
              <a:t>（三）基隆文史小旅行的地點。</a:t>
            </a:r>
            <a:endParaRPr lang="en-US" altLang="zh-TW" sz="20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B1A2A73-CBAA-FA9F-515A-2335F005C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27" y="166439"/>
            <a:ext cx="5264038" cy="326256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7BD1CEF9-773E-0AA1-C15E-09E0308D725D}"/>
              </a:ext>
            </a:extLst>
          </p:cNvPr>
          <p:cNvSpPr txBox="1"/>
          <p:nvPr/>
        </p:nvSpPr>
        <p:spPr>
          <a:xfrm>
            <a:off x="9676341" y="1510018"/>
            <a:ext cx="2515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1910</a:t>
            </a:r>
            <a:r>
              <a:rPr lang="zh-TW" altLang="en-US" dirty="0"/>
              <a:t>年基隆重砲兵大隊</a:t>
            </a:r>
            <a:endParaRPr lang="en-US" altLang="zh-TW" dirty="0"/>
          </a:p>
          <a:p>
            <a:r>
              <a:rPr lang="zh-TW" altLang="en-US" dirty="0"/>
              <a:t>（現成功國宅一帶）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6ABC7B1-7FF4-6E02-B3DA-F56CEC437128}"/>
              </a:ext>
            </a:extLst>
          </p:cNvPr>
          <p:cNvSpPr txBox="1"/>
          <p:nvPr/>
        </p:nvSpPr>
        <p:spPr>
          <a:xfrm>
            <a:off x="9676340" y="4569209"/>
            <a:ext cx="2515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2023</a:t>
            </a:r>
            <a:r>
              <a:rPr lang="zh-TW" altLang="en-US" dirty="0"/>
              <a:t>年小旅行團體</a:t>
            </a:r>
          </a:p>
        </p:txBody>
      </p:sp>
    </p:spTree>
    <p:extLst>
      <p:ext uri="{BB962C8B-B14F-4D97-AF65-F5344CB8AC3E}">
        <p14:creationId xmlns:p14="http://schemas.microsoft.com/office/powerpoint/2010/main" val="116536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74" y="538901"/>
            <a:ext cx="5969000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538900"/>
            <a:ext cx="5969001" cy="447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/>
        </p:nvSpPr>
        <p:spPr>
          <a:xfrm>
            <a:off x="1451572" y="5237123"/>
            <a:ext cx="2768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今光華國宅一帶</a:t>
            </a:r>
            <a:endParaRPr dirty="0"/>
          </a:p>
        </p:txBody>
      </p:sp>
      <p:sp>
        <p:nvSpPr>
          <p:cNvPr id="182" name="Google Shape;182;p12"/>
          <p:cNvSpPr txBox="1"/>
          <p:nvPr/>
        </p:nvSpPr>
        <p:spPr>
          <a:xfrm>
            <a:off x="7540153" y="5195135"/>
            <a:ext cx="3695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基隆市重砲大隊兵營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932C2CF-C6AF-D78D-AB7B-B0CE50FD66DD}"/>
              </a:ext>
            </a:extLst>
          </p:cNvPr>
          <p:cNvSpPr txBox="1"/>
          <p:nvPr/>
        </p:nvSpPr>
        <p:spPr>
          <a:xfrm>
            <a:off x="667694" y="177472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三、反思重點</a:t>
            </a:r>
            <a:endParaRPr lang="zh-TW" altLang="en-US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F7209DA-5E90-28DF-1CBC-3A6932DB2118}"/>
              </a:ext>
            </a:extLst>
          </p:cNvPr>
          <p:cNvSpPr txBox="1"/>
          <p:nvPr/>
        </p:nvSpPr>
        <p:spPr>
          <a:xfrm>
            <a:off x="407405" y="748584"/>
            <a:ext cx="5368706" cy="4611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為什麼基隆有這麼多防空洞？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因為二次世界大戰時，美軍多次轟炸基隆，所以需要建防空洞讓市民躲避。</a:t>
            </a:r>
            <a:endParaRPr lang="en-US" altLang="zh-TW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（二）你知道「廖添丁」的故事嗎？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1800" dirty="0"/>
              <a:t>1.</a:t>
            </a:r>
            <a:r>
              <a:rPr lang="zh-TW" altLang="en-US" sz="1800" dirty="0"/>
              <a:t>廖添丁（</a:t>
            </a:r>
            <a:r>
              <a:rPr lang="en-US" altLang="zh-TW" sz="1800" dirty="0"/>
              <a:t>1883/5/21—1909/11/19</a:t>
            </a:r>
            <a:r>
              <a:rPr lang="zh-TW" altLang="en-US" sz="1800" dirty="0"/>
              <a:t>），</a:t>
            </a:r>
            <a:r>
              <a:rPr lang="en-US" altLang="zh-TW" sz="1800" dirty="0"/>
              <a:t>1909</a:t>
            </a:r>
            <a:r>
              <a:rPr lang="zh-TW" altLang="en-US" sz="1800" dirty="0"/>
              <a:t>年 （明治</a:t>
            </a:r>
            <a:r>
              <a:rPr lang="en-US" altLang="zh-TW" sz="1800" dirty="0"/>
              <a:t>42</a:t>
            </a:r>
            <a:r>
              <a:rPr lang="zh-TW" altLang="en-US" sz="1800" dirty="0"/>
              <a:t>）因犯下多起重大偷盜搶劫案後，被法院判處死刑。</a:t>
            </a:r>
            <a:endParaRPr lang="en-US" altLang="zh-TW" sz="1800" dirty="0"/>
          </a:p>
          <a:p>
            <a:pPr>
              <a:lnSpc>
                <a:spcPct val="120000"/>
              </a:lnSpc>
            </a:pPr>
            <a:r>
              <a:rPr lang="zh-TW" altLang="en-US" sz="1800" dirty="0"/>
              <a:t>廖添丁所犯下的案件大部份與臺灣富豪相關，所以在民間的戲劇、唸歌及講古作品等，將他當成</a:t>
            </a:r>
            <a:r>
              <a:rPr lang="zh-TW" altLang="en-US" sz="1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1800" dirty="0"/>
              <a:t>劫富濟貧</a:t>
            </a:r>
            <a:r>
              <a:rPr lang="zh-TW" altLang="en-US" sz="1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」的義賊，以及抗日英雄，提高了他的身份等級。</a:t>
            </a:r>
            <a:endParaRPr lang="en-US" altLang="zh-TW" sz="1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800" dirty="0"/>
              <a:t>龍安街</a:t>
            </a:r>
            <a:r>
              <a:rPr lang="en-US" altLang="zh-TW" sz="1800" dirty="0"/>
              <a:t>96</a:t>
            </a:r>
            <a:r>
              <a:rPr lang="zh-TW" altLang="en-US" sz="1800" dirty="0"/>
              <a:t>巷即是電台講古作品中，廖添丁在此地槍殺了日本警察的線人陳良久，然後經過防空洞逃走。</a:t>
            </a:r>
            <a:endParaRPr lang="en-US" altLang="zh-TW" sz="1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7FFFCBF-D589-004F-F5C1-8CD44AA1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624" y="1660486"/>
            <a:ext cx="5003360" cy="27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9888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411</Words>
  <Application>Microsoft Office PowerPoint</Application>
  <PresentationFormat>寬螢幕</PresentationFormat>
  <Paragraphs>31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教育部隸書</vt:lpstr>
      <vt:lpstr>細明體</vt:lpstr>
      <vt:lpstr>新細明體</vt:lpstr>
      <vt:lpstr>標楷體</vt:lpstr>
      <vt:lpstr>Arial</vt:lpstr>
      <vt:lpstr>Calibri</vt:lpstr>
      <vt:lpstr>Calibri Light</vt:lpstr>
      <vt:lpstr>回顧</vt:lpstr>
      <vt:lpstr>2023年基隆市成功國民小學 戶外教育一年級路線 百年防空洞</vt:lpstr>
      <vt:lpstr>一年級路線 百年防空洞</vt:lpstr>
      <vt:lpstr>一、興建原因及沿革</vt:lpstr>
      <vt:lpstr>二、目前設施及使用狀況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2023年基隆市成功國民小學 戶外教育一年級路線</dc:title>
  <dc:creator>玉雯 葉</dc:creator>
  <cp:lastModifiedBy>KLCKES</cp:lastModifiedBy>
  <cp:revision>15</cp:revision>
  <dcterms:created xsi:type="dcterms:W3CDTF">2023-04-21T08:29:20Z</dcterms:created>
  <dcterms:modified xsi:type="dcterms:W3CDTF">2023-05-01T02:30:30Z</dcterms:modified>
</cp:coreProperties>
</file>