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sldIdLst>
    <p:sldId id="258" r:id="rId2"/>
    <p:sldId id="264" r:id="rId3"/>
    <p:sldId id="260" r:id="rId4"/>
    <p:sldId id="266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07244-CF0D-436A-83A9-0D2ABD2362ED}" type="datetimeFigureOut">
              <a:rPr lang="zh-TW" altLang="en-US" smtClean="0"/>
              <a:t>2023/5/1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D7505-FB9F-4046-AAD0-78C2F373D918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6001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07244-CF0D-436A-83A9-0D2ABD2362ED}" type="datetimeFigureOut">
              <a:rPr lang="zh-TW" altLang="en-US" smtClean="0"/>
              <a:t>2023/5/1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D7505-FB9F-4046-AAD0-78C2F373D91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7608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07244-CF0D-436A-83A9-0D2ABD2362ED}" type="datetimeFigureOut">
              <a:rPr lang="zh-TW" altLang="en-US" smtClean="0"/>
              <a:t>2023/5/1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D7505-FB9F-4046-AAD0-78C2F373D91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4650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07244-CF0D-436A-83A9-0D2ABD2362ED}" type="datetimeFigureOut">
              <a:rPr lang="zh-TW" altLang="en-US" smtClean="0"/>
              <a:t>2023/5/1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D7505-FB9F-4046-AAD0-78C2F373D91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9750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07244-CF0D-436A-83A9-0D2ABD2362ED}" type="datetimeFigureOut">
              <a:rPr lang="zh-TW" altLang="en-US" smtClean="0"/>
              <a:t>2023/5/1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D7505-FB9F-4046-AAD0-78C2F373D918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2730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07244-CF0D-436A-83A9-0D2ABD2362ED}" type="datetimeFigureOut">
              <a:rPr lang="zh-TW" altLang="en-US" smtClean="0"/>
              <a:t>2023/5/1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D7505-FB9F-4046-AAD0-78C2F373D91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4204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07244-CF0D-436A-83A9-0D2ABD2362ED}" type="datetimeFigureOut">
              <a:rPr lang="zh-TW" altLang="en-US" smtClean="0"/>
              <a:t>2023/5/1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D7505-FB9F-4046-AAD0-78C2F373D91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8093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07244-CF0D-436A-83A9-0D2ABD2362ED}" type="datetimeFigureOut">
              <a:rPr lang="zh-TW" altLang="en-US" smtClean="0"/>
              <a:t>2023/5/1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D7505-FB9F-4046-AAD0-78C2F373D91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1188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07244-CF0D-436A-83A9-0D2ABD2362ED}" type="datetimeFigureOut">
              <a:rPr lang="zh-TW" altLang="en-US" smtClean="0"/>
              <a:t>2023/5/1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D7505-FB9F-4046-AAD0-78C2F373D91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7169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6DA07244-CF0D-436A-83A9-0D2ABD2362ED}" type="datetimeFigureOut">
              <a:rPr lang="zh-TW" altLang="en-US" smtClean="0"/>
              <a:t>2023/5/1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8D7505-FB9F-4046-AAD0-78C2F373D91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1139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07244-CF0D-436A-83A9-0D2ABD2362ED}" type="datetimeFigureOut">
              <a:rPr lang="zh-TW" altLang="en-US" smtClean="0"/>
              <a:t>2023/5/1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D7505-FB9F-4046-AAD0-78C2F373D91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0585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DA07244-CF0D-436A-83A9-0D2ABD2362ED}" type="datetimeFigureOut">
              <a:rPr lang="zh-TW" altLang="en-US" smtClean="0"/>
              <a:t>2023/5/1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D8D7505-FB9F-4046-AAD0-78C2F373D918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0015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6470814-F5FB-68EB-0092-E1083C422D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1170" y="2177681"/>
            <a:ext cx="10058400" cy="1774859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TW" sz="6000" dirty="0">
                <a:latin typeface="教育部隸書" panose="01010104010101010101" pitchFamily="2" charset="-120"/>
                <a:ea typeface="教育部隸書" panose="01010104010101010101" pitchFamily="2" charset="-120"/>
              </a:rPr>
              <a:t>2023</a:t>
            </a:r>
            <a:r>
              <a:rPr lang="zh-TW" altLang="en-US" sz="6000" dirty="0">
                <a:latin typeface="教育部隸書" panose="01010104010101010101" pitchFamily="2" charset="-120"/>
                <a:ea typeface="教育部隸書" panose="01010104010101010101" pitchFamily="2" charset="-120"/>
              </a:rPr>
              <a:t>年基隆市成功國民小學</a:t>
            </a:r>
            <a:br>
              <a:rPr lang="zh-TW" altLang="en-US" sz="6000" dirty="0">
                <a:latin typeface="教育部隸書" panose="01010104010101010101" pitchFamily="2" charset="-120"/>
                <a:ea typeface="教育部隸書" panose="01010104010101010101" pitchFamily="2" charset="-120"/>
              </a:rPr>
            </a:br>
            <a:r>
              <a:rPr lang="zh-TW" altLang="en-US" sz="6000" dirty="0">
                <a:latin typeface="教育部隸書" panose="01010104010101010101" pitchFamily="2" charset="-120"/>
                <a:ea typeface="教育部隸書" panose="01010104010101010101" pitchFamily="2" charset="-120"/>
              </a:rPr>
              <a:t>戶外教育二年級路線</a:t>
            </a:r>
            <a:br>
              <a:rPr lang="en-US" altLang="zh-TW" sz="6000" dirty="0">
                <a:latin typeface="教育部隸書" panose="01010104010101010101" pitchFamily="2" charset="-120"/>
                <a:ea typeface="教育部隸書" panose="01010104010101010101" pitchFamily="2" charset="-120"/>
              </a:rPr>
            </a:br>
            <a:r>
              <a:rPr lang="zh-TW" altLang="en-US" sz="6000" dirty="0">
                <a:latin typeface="教育部隸書" panose="01010104010101010101" pitchFamily="2" charset="-120"/>
                <a:ea typeface="教育部隸書" panose="01010104010101010101" pitchFamily="2" charset="-120"/>
              </a:rPr>
              <a:t>高速公路下的歷史場景</a:t>
            </a:r>
            <a:endParaRPr lang="zh-TW" alt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CA1A3BCC-3FBA-21C0-B586-AF2700D853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雞籠文史協進會</a:t>
            </a:r>
          </a:p>
          <a:p>
            <a:pPr algn="ctr" eaLnBrk="1" hangingPunct="1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曾子良、安嘉芳、葉玉雯</a:t>
            </a:r>
          </a:p>
          <a:p>
            <a:pPr algn="ctr" eaLnBrk="1" hangingPunct="1"/>
            <a:endParaRPr lang="zh-TW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471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3E2D185-112E-7323-F5A3-BDCBB6506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64972"/>
            <a:ext cx="3993160" cy="680768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二年級路線</a:t>
            </a: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100" dirty="0">
                <a:latin typeface="標楷體" panose="03000509000000000000" pitchFamily="65" charset="-120"/>
                <a:ea typeface="標楷體" panose="03000509000000000000" pitchFamily="65" charset="-120"/>
              </a:rPr>
              <a:t>高速公路下的歷史場景</a:t>
            </a:r>
            <a:b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9444F03A-ACD3-5EF0-AD21-1BC4B1AB0F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4893" y="1705355"/>
            <a:ext cx="3498208" cy="4414787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2000" dirty="0"/>
              <a:t>帶隊教師：王俊昌</a:t>
            </a:r>
            <a:endParaRPr lang="en-US" altLang="zh-TW" sz="2000" dirty="0"/>
          </a:p>
          <a:p>
            <a:pPr algn="just">
              <a:lnSpc>
                <a:spcPct val="150000"/>
              </a:lnSpc>
            </a:pPr>
            <a:r>
              <a:rPr lang="zh-TW" altLang="en-US" sz="2000" dirty="0"/>
              <a:t>走讀路線：從校門口出發，沿著學校圍牆，走讀崇基書院遺址（成功陸橋下市場）、閩南第五樂團</a:t>
            </a:r>
            <a:r>
              <a:rPr lang="zh-TW" altLang="en-US" sz="2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TW" altLang="en-US" sz="2000" dirty="0"/>
              <a:t>仁愛區公所、修竹居、華三市場，繞一圈以後回學校。</a:t>
            </a:r>
            <a:endParaRPr lang="en-US" altLang="zh-TW" sz="2000" dirty="0"/>
          </a:p>
          <a:p>
            <a:pPr algn="just">
              <a:lnSpc>
                <a:spcPct val="150000"/>
              </a:lnSpc>
            </a:pPr>
            <a:r>
              <a:rPr lang="zh-TW" altLang="en-US" sz="2000" dirty="0"/>
              <a:t>總長度：</a:t>
            </a:r>
            <a:r>
              <a:rPr lang="en-US" altLang="zh-TW" sz="2000" dirty="0"/>
              <a:t>1</a:t>
            </a:r>
            <a:r>
              <a:rPr lang="zh-TW" altLang="en-US" sz="2000" dirty="0"/>
              <a:t>公里</a:t>
            </a:r>
            <a:endParaRPr lang="en-US" altLang="zh-TW" sz="2000" dirty="0"/>
          </a:p>
          <a:p>
            <a:pPr algn="just">
              <a:lnSpc>
                <a:spcPct val="150000"/>
              </a:lnSpc>
            </a:pPr>
            <a:r>
              <a:rPr lang="zh-TW" altLang="en-US" sz="2000" dirty="0"/>
              <a:t>預計時間：</a:t>
            </a:r>
            <a:r>
              <a:rPr lang="en-US" altLang="zh-TW" sz="2000" dirty="0"/>
              <a:t>40</a:t>
            </a:r>
            <a:r>
              <a:rPr lang="zh-TW" altLang="en-US" sz="2000" dirty="0"/>
              <a:t>分鐘</a:t>
            </a:r>
            <a:endParaRPr lang="en-US" altLang="zh-TW" sz="2000" dirty="0"/>
          </a:p>
        </p:txBody>
      </p:sp>
      <p:pic>
        <p:nvPicPr>
          <p:cNvPr id="10" name="內容版面配置區 9">
            <a:extLst>
              <a:ext uri="{FF2B5EF4-FFF2-40B4-BE49-F238E27FC236}">
                <a16:creationId xmlns:a16="http://schemas.microsoft.com/office/drawing/2014/main" id="{49931ACB-0D02-2B57-249F-8A85C65819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57454" y="1534794"/>
            <a:ext cx="6736022" cy="378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667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EBEC331-72BB-77AC-83E4-1B1EA4C28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393" y="594359"/>
            <a:ext cx="3665989" cy="554933"/>
          </a:xfrm>
        </p:spPr>
        <p:txBody>
          <a:bodyPr>
            <a:normAutofit fontScale="90000"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一、衛戌醫院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成功國小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0E0583B7-1000-7A43-D10C-A2D48485CD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265814"/>
            <a:ext cx="3200400" cy="489585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TW" sz="2000" dirty="0"/>
              <a:t>1895</a:t>
            </a:r>
            <a:r>
              <a:rPr lang="zh-TW" altLang="en-US" sz="2000" dirty="0"/>
              <a:t>年日軍攻陷基隆後，即在清衙門設立陸軍衛戍病院，</a:t>
            </a:r>
            <a:r>
              <a:rPr lang="en-US" altLang="zh-TW" sz="2000" dirty="0"/>
              <a:t>1897</a:t>
            </a:r>
            <a:r>
              <a:rPr lang="zh-TW" altLang="en-US" sz="2000" dirty="0"/>
              <a:t>年遷往獅球嶺山腳下，設日本陸軍醫院，傷病治療或待後送的本土官兵。</a:t>
            </a:r>
            <a:endParaRPr lang="en-US" altLang="zh-TW" sz="2000" dirty="0"/>
          </a:p>
          <a:p>
            <a:pPr>
              <a:lnSpc>
                <a:spcPct val="150000"/>
              </a:lnSpc>
            </a:pPr>
            <a:r>
              <a:rPr lang="zh-TW" altLang="en-US" sz="2000" dirty="0"/>
              <a:t>戰後病院被拆除，改建為</a:t>
            </a:r>
            <a:r>
              <a:rPr lang="zh-TW" altLang="en-US" sz="2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「基隆市成功國民小學」至今。</a:t>
            </a:r>
            <a:endParaRPr lang="en-US" altLang="zh-TW" sz="20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EB8E0605-6FFC-8534-66FC-AD72F8918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7908" y="133643"/>
            <a:ext cx="5276246" cy="3295357"/>
          </a:xfrm>
          <a:prstGeom prst="rect">
            <a:avLst/>
          </a:prstGeom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DBA8C5D5-C54F-F641-3AA3-DBAB52B7F2C5}"/>
              </a:ext>
            </a:extLst>
          </p:cNvPr>
          <p:cNvSpPr txBox="1"/>
          <p:nvPr/>
        </p:nvSpPr>
        <p:spPr>
          <a:xfrm>
            <a:off x="9618089" y="1531398"/>
            <a:ext cx="24984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1910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年基隆衛戌病院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（現成功國小）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273290A-7A28-F4A2-7603-9B9C653C8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7908" y="3713741"/>
            <a:ext cx="5276246" cy="2786113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53967BEE-CF10-6D42-C916-DDCF922B2AF4}"/>
              </a:ext>
            </a:extLst>
          </p:cNvPr>
          <p:cNvSpPr txBox="1"/>
          <p:nvPr/>
        </p:nvSpPr>
        <p:spPr>
          <a:xfrm>
            <a:off x="9618089" y="4808798"/>
            <a:ext cx="24984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2023</a:t>
            </a:r>
            <a:r>
              <a:rPr lang="zh-TW" altLang="en-US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年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基隆市成功國小</a:t>
            </a:r>
          </a:p>
        </p:txBody>
      </p:sp>
    </p:spTree>
    <p:extLst>
      <p:ext uri="{BB962C8B-B14F-4D97-AF65-F5344CB8AC3E}">
        <p14:creationId xmlns:p14="http://schemas.microsoft.com/office/powerpoint/2010/main" val="2612499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02BDEB0-04CB-BA5D-242A-78E5AF745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71538"/>
            <a:ext cx="3200400" cy="420709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二、崇基書院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24554304-07FD-403C-20B6-CB5DABC442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0636" y="925175"/>
            <a:ext cx="6492803" cy="4871126"/>
          </a:xfrm>
          <a:prstGeom prst="rect">
            <a:avLst/>
          </a:prstGeom>
        </p:spPr>
      </p:pic>
      <p:sp>
        <p:nvSpPr>
          <p:cNvPr id="5" name="文字版面配置區 3">
            <a:extLst>
              <a:ext uri="{FF2B5EF4-FFF2-40B4-BE49-F238E27FC236}">
                <a16:creationId xmlns:a16="http://schemas.microsoft.com/office/drawing/2014/main" id="{E547BD32-6D4B-F513-C60C-AAE33FE732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199" y="1333849"/>
            <a:ext cx="3327149" cy="4741025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altLang="zh-TW" sz="1800" dirty="0"/>
              <a:t>1.</a:t>
            </a:r>
            <a:r>
              <a:rPr lang="zh-TW" altLang="en-US" sz="1800" dirty="0"/>
              <a:t>光緒</a:t>
            </a:r>
            <a:r>
              <a:rPr lang="en-US" altLang="zh-TW" sz="1800" dirty="0"/>
              <a:t>14</a:t>
            </a:r>
            <a:r>
              <a:rPr lang="zh-TW" altLang="en-US" sz="1800" dirty="0"/>
              <a:t>年（</a:t>
            </a:r>
            <a:r>
              <a:rPr lang="en-US" altLang="zh-TW" sz="1800" dirty="0"/>
              <a:t>1888</a:t>
            </a:r>
            <a:r>
              <a:rPr lang="zh-TW" altLang="en-US" sz="1800" dirty="0"/>
              <a:t>）置基隆廳儒學，但是沒有建學宮，「祀孔之際，則假慶安宮，設為奠祭」。</a:t>
            </a:r>
            <a:endParaRPr lang="en-US" altLang="zh-TW" sz="1800" dirty="0"/>
          </a:p>
          <a:p>
            <a:pPr>
              <a:lnSpc>
                <a:spcPct val="100000"/>
              </a:lnSpc>
            </a:pPr>
            <a:r>
              <a:rPr lang="en-US" altLang="zh-TW" sz="1800" dirty="0"/>
              <a:t>2.</a:t>
            </a:r>
            <a:r>
              <a:rPr lang="zh-TW" altLang="en-US" sz="1800" dirty="0"/>
              <a:t>光緒</a:t>
            </a:r>
            <a:r>
              <a:rPr lang="en-US" altLang="zh-TW" sz="1800" dirty="0"/>
              <a:t>19</a:t>
            </a:r>
            <a:r>
              <a:rPr lang="zh-TW" altLang="en-US" sz="1800" dirty="0"/>
              <a:t>年（</a:t>
            </a:r>
            <a:r>
              <a:rPr lang="en-US" altLang="zh-TW" sz="1800" dirty="0"/>
              <a:t>1893</a:t>
            </a:r>
            <a:r>
              <a:rPr lang="zh-TW" altLang="en-US" sz="1800" dirty="0"/>
              <a:t>），基隆舉人江呈輝糾集仕紳及洋行募款，在獅球嶺山腳下建立崇基書院（成功陸橋鐵道旁民宅），不久日軍據臺，江呈輝失望之餘，回到中國祖籍，書院成為日軍軍營的一部份，是臺灣最後成立但最早被廢除的書院。</a:t>
            </a:r>
            <a:endParaRPr lang="en-US" altLang="zh-TW" sz="1800" dirty="0"/>
          </a:p>
          <a:p>
            <a:pPr>
              <a:lnSpc>
                <a:spcPct val="100000"/>
              </a:lnSpc>
            </a:pPr>
            <a:r>
              <a:rPr lang="en-US" altLang="zh-TW" sz="1800" dirty="0"/>
              <a:t>3.</a:t>
            </a:r>
            <a:r>
              <a:rPr lang="zh-TW" altLang="en-US" sz="1800" dirty="0"/>
              <a:t>書院被迫廢除後，乃將書院中供奉的神位（至聖先師孔子、太上老君、創字先師倉頡），移至慶安宮祭祀。</a:t>
            </a:r>
            <a:endParaRPr lang="en-US" altLang="zh-TW" sz="1800" dirty="0"/>
          </a:p>
          <a:p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63327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79C500D-A092-3E18-A8AA-30F94CA5C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978" y="357790"/>
            <a:ext cx="3200400" cy="655601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三、修竹居</a:t>
            </a: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（陳家古厝）</a:t>
            </a:r>
          </a:p>
        </p:txBody>
      </p:sp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9857C6B7-7369-9C74-ED92-02691D8283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0088" y="1013391"/>
            <a:ext cx="3368180" cy="3379124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1800" dirty="0"/>
              <a:t>漳州人陳德成在日治時期的職業是屠夫，獅球嶺下有十餘甲土地，日治初期成為日軍兵營所在地。</a:t>
            </a:r>
            <a:endParaRPr lang="en-US" altLang="zh-TW" sz="1800" dirty="0"/>
          </a:p>
          <a:p>
            <a:pPr algn="just">
              <a:lnSpc>
                <a:spcPct val="150000"/>
              </a:lnSpc>
            </a:pPr>
            <a:r>
              <a:rPr lang="zh-TW" altLang="en-US" sz="1800" dirty="0"/>
              <a:t>陳德成向基隆支廳要求返還土地，經過多年的抗爭，終於取回產權。</a:t>
            </a:r>
          </a:p>
          <a:p>
            <a:pPr algn="just">
              <a:lnSpc>
                <a:spcPct val="150000"/>
              </a:lnSpc>
            </a:pPr>
            <a:r>
              <a:rPr lang="zh-TW" altLang="en-US" sz="1800" dirty="0"/>
              <a:t>取回產權後，陳德成先生在原有宅邸右側興建格局完整的三合院建築，取名為</a:t>
            </a:r>
            <a:r>
              <a:rPr lang="zh-TW" altLang="en-US" sz="18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「修竹居」。</a:t>
            </a:r>
            <a:r>
              <a:rPr lang="zh-TW" altLang="en-US" sz="1800" dirty="0"/>
              <a:t>意取蘇軾詩：</a:t>
            </a:r>
            <a:r>
              <a:rPr lang="zh-TW" altLang="en-US" sz="18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「</a:t>
            </a:r>
            <a:r>
              <a:rPr lang="zh-TW" altLang="en-US" sz="1800" dirty="0"/>
              <a:t>無肉令人瘦，無竹令人俗</a:t>
            </a:r>
            <a:r>
              <a:rPr lang="zh-TW" altLang="en-US" sz="18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」</a:t>
            </a:r>
            <a:r>
              <a:rPr lang="zh-TW" altLang="en-US" sz="1800" dirty="0"/>
              <a:t>之意。</a:t>
            </a:r>
          </a:p>
        </p:txBody>
      </p:sp>
      <p:pic>
        <p:nvPicPr>
          <p:cNvPr id="7" name="圖片 5" descr="一張含有 室外, 建築物, 樹, 草 的圖片&#10;&#10;自動產生的描述">
            <a:extLst>
              <a:ext uri="{FF2B5EF4-FFF2-40B4-BE49-F238E27FC236}">
                <a16:creationId xmlns:a16="http://schemas.microsoft.com/office/drawing/2014/main" id="{0293EC86-2EFD-2D2C-3424-7B0B0AF47B6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7"/>
          <a:stretch>
            <a:fillRect/>
          </a:stretch>
        </p:blipFill>
        <p:spPr bwMode="auto">
          <a:xfrm>
            <a:off x="5157012" y="731838"/>
            <a:ext cx="578005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8584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8CED5FC-AF0A-51B8-4FD5-AEEA2D053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78" y="825880"/>
            <a:ext cx="3808601" cy="502920"/>
          </a:xfrm>
        </p:spPr>
        <p:txBody>
          <a:bodyPr>
            <a:normAutofit fontScale="90000"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（一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果菜市場</a:t>
            </a:r>
          </a:p>
        </p:txBody>
      </p:sp>
      <p:sp>
        <p:nvSpPr>
          <p:cNvPr id="7" name="文字版面配置區 6">
            <a:extLst>
              <a:ext uri="{FF2B5EF4-FFF2-40B4-BE49-F238E27FC236}">
                <a16:creationId xmlns:a16="http://schemas.microsoft.com/office/drawing/2014/main" id="{1B96CCC9-90E8-F0A2-5A3D-CF5C1365E3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501" y="2896656"/>
            <a:ext cx="3951215" cy="502920"/>
          </a:xfrm>
        </p:spPr>
        <p:txBody>
          <a:bodyPr>
            <a:no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（二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現在的華三市場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9DE3CAA9-8087-D3AB-B7F7-E710F740E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201" y="293886"/>
            <a:ext cx="3159356" cy="2741202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0E4AB6FF-90CF-D139-837F-5A9196CD2D9E}"/>
              </a:ext>
            </a:extLst>
          </p:cNvPr>
          <p:cNvSpPr txBox="1"/>
          <p:nvPr/>
        </p:nvSpPr>
        <p:spPr>
          <a:xfrm>
            <a:off x="169178" y="1328800"/>
            <a:ext cx="3657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</a:rPr>
              <a:t>學校門口右側（高架橋下面）早期曾為基隆最大的果菜批發市場，民國</a:t>
            </a:r>
            <a:r>
              <a:rPr lang="en-US" altLang="zh-TW" dirty="0">
                <a:solidFill>
                  <a:schemeClr val="bg1"/>
                </a:solidFill>
              </a:rPr>
              <a:t>90</a:t>
            </a:r>
            <a:r>
              <a:rPr lang="zh-TW" altLang="en-US" dirty="0">
                <a:solidFill>
                  <a:schemeClr val="bg1"/>
                </a:solidFill>
              </a:rPr>
              <a:t>年遷移到麥金路現址。</a:t>
            </a:r>
            <a:endParaRPr lang="en-US" altLang="zh-TW" dirty="0">
              <a:solidFill>
                <a:schemeClr val="bg1"/>
              </a:solidFill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A1A3DF60-49E9-9CBF-DFE5-F7C287743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6743" y="293885"/>
            <a:ext cx="4302465" cy="2741203"/>
          </a:xfrm>
          <a:prstGeom prst="rect">
            <a:avLst/>
          </a:prstGeom>
        </p:spPr>
      </p:pic>
      <p:sp>
        <p:nvSpPr>
          <p:cNvPr id="19" name="文字版面配置區 6">
            <a:extLst>
              <a:ext uri="{FF2B5EF4-FFF2-40B4-BE49-F238E27FC236}">
                <a16:creationId xmlns:a16="http://schemas.microsoft.com/office/drawing/2014/main" id="{ED2D1314-BF52-B451-D627-63FEBAA631FF}"/>
              </a:ext>
            </a:extLst>
          </p:cNvPr>
          <p:cNvSpPr txBox="1">
            <a:spLocks/>
          </p:cNvSpPr>
          <p:nvPr/>
        </p:nvSpPr>
        <p:spPr>
          <a:xfrm>
            <a:off x="22371" y="4625273"/>
            <a:ext cx="3951215" cy="502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（三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隔壁的成功市場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78BFE564-8A16-7B53-9B47-CCFD99BB2615}"/>
              </a:ext>
            </a:extLst>
          </p:cNvPr>
          <p:cNvSpPr txBox="1"/>
          <p:nvPr/>
        </p:nvSpPr>
        <p:spPr>
          <a:xfrm>
            <a:off x="204957" y="5221146"/>
            <a:ext cx="3657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</a:rPr>
              <a:t>市府拆建成功陸橋後，將攤商移轉到成功市場，正逐漸轉型為美食市場</a:t>
            </a:r>
          </a:p>
        </p:txBody>
      </p:sp>
      <p:sp>
        <p:nvSpPr>
          <p:cNvPr id="23" name="標題 1">
            <a:extLst>
              <a:ext uri="{FF2B5EF4-FFF2-40B4-BE49-F238E27FC236}">
                <a16:creationId xmlns:a16="http://schemas.microsoft.com/office/drawing/2014/main" id="{8E788C26-68C6-98A2-8341-AEE1049202C7}"/>
              </a:ext>
            </a:extLst>
          </p:cNvPr>
          <p:cNvSpPr txBox="1">
            <a:spLocks/>
          </p:cNvSpPr>
          <p:nvPr/>
        </p:nvSpPr>
        <p:spPr>
          <a:xfrm>
            <a:off x="334414" y="175686"/>
            <a:ext cx="3808601" cy="5029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zh-TW" altLang="en-US" sz="3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市場篇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0BAAAA5-17D3-F8DA-A69D-C007189B67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255" y="3580596"/>
            <a:ext cx="3654937" cy="274120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DBA248E-8946-E353-BD7E-61DDECC773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392" y="3556152"/>
            <a:ext cx="3730816" cy="2798112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B864A6BB-5EB5-63AB-FDC9-0F825BA69E15}"/>
              </a:ext>
            </a:extLst>
          </p:cNvPr>
          <p:cNvSpPr txBox="1"/>
          <p:nvPr/>
        </p:nvSpPr>
        <p:spPr>
          <a:xfrm>
            <a:off x="334414" y="3548958"/>
            <a:ext cx="3398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</a:rPr>
              <a:t>未搬遷至果菜市場的攤商，留在原地，即現在的華三市場。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C2DC5DD6-9516-D91D-C9DB-9BD8C1CBCE18}"/>
              </a:ext>
            </a:extLst>
          </p:cNvPr>
          <p:cNvSpPr txBox="1"/>
          <p:nvPr/>
        </p:nvSpPr>
        <p:spPr>
          <a:xfrm>
            <a:off x="4979406" y="3186820"/>
            <a:ext cx="6102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/>
              <a:t>麥金路果菜市場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5947F593-83A9-A564-AC6C-08F39BF20D63}"/>
              </a:ext>
            </a:extLst>
          </p:cNvPr>
          <p:cNvSpPr txBox="1"/>
          <p:nvPr/>
        </p:nvSpPr>
        <p:spPr>
          <a:xfrm>
            <a:off x="4807390" y="6418119"/>
            <a:ext cx="2444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/>
              <a:t>華三市場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4ABB5EAA-FA76-142F-B811-B904B5C68DB1}"/>
              </a:ext>
            </a:extLst>
          </p:cNvPr>
          <p:cNvSpPr txBox="1"/>
          <p:nvPr/>
        </p:nvSpPr>
        <p:spPr>
          <a:xfrm>
            <a:off x="8837566" y="6409176"/>
            <a:ext cx="2444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/>
              <a:t>成功市場</a:t>
            </a:r>
          </a:p>
        </p:txBody>
      </p:sp>
    </p:spTree>
    <p:extLst>
      <p:ext uri="{BB962C8B-B14F-4D97-AF65-F5344CB8AC3E}">
        <p14:creationId xmlns:p14="http://schemas.microsoft.com/office/powerpoint/2010/main" val="4171798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1955131-E487-52B5-E1E7-6E9A2B5AE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644" y="164009"/>
            <a:ext cx="3200400" cy="521377"/>
          </a:xfrm>
        </p:spPr>
        <p:txBody>
          <a:bodyPr>
            <a:norm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五、反思重點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5A15C10D-9E38-2413-470B-B2D26D9D1C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3644" y="864066"/>
            <a:ext cx="3561127" cy="5993933"/>
          </a:xfrm>
        </p:spPr>
        <p:txBody>
          <a:bodyPr>
            <a:normAutofit fontScale="32500" lnSpcReduction="20000"/>
          </a:bodyPr>
          <a:lstStyle/>
          <a:p>
            <a:pPr>
              <a:lnSpc>
                <a:spcPts val="1600"/>
              </a:lnSpc>
            </a:pPr>
            <a:r>
              <a:rPr lang="zh-TW" altLang="en-US" sz="4300" dirty="0">
                <a:latin typeface="標楷體" panose="03000509000000000000" pitchFamily="65" charset="-120"/>
                <a:ea typeface="標楷體" panose="03000509000000000000" pitchFamily="65" charset="-120"/>
              </a:rPr>
              <a:t>（一）里名的由來</a:t>
            </a:r>
            <a:endParaRPr lang="en-US" altLang="zh-TW" sz="43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20000"/>
              </a:lnSpc>
            </a:pPr>
            <a:r>
              <a:rPr lang="en-US" altLang="zh-TW" sz="4500" dirty="0">
                <a:latin typeface="細明體" panose="02020509000000000000" pitchFamily="49" charset="-120"/>
                <a:ea typeface="細明體" panose="02020509000000000000" pitchFamily="49" charset="-120"/>
              </a:rPr>
              <a:t>1.</a:t>
            </a:r>
            <a:r>
              <a:rPr lang="zh-TW" altLang="en-US" sz="4500" dirty="0">
                <a:latin typeface="細明體" panose="02020509000000000000" pitchFamily="49" charset="-120"/>
                <a:ea typeface="細明體" panose="02020509000000000000" pitchFamily="49" charset="-120"/>
              </a:rPr>
              <a:t>書院里：紀念崇基書院	</a:t>
            </a:r>
            <a:endParaRPr lang="en-US" altLang="zh-TW" sz="4500" dirty="0"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pPr>
              <a:lnSpc>
                <a:spcPct val="120000"/>
              </a:lnSpc>
            </a:pPr>
            <a:r>
              <a:rPr lang="en-US" altLang="zh-TW" sz="4500" dirty="0">
                <a:latin typeface="細明體" panose="02020509000000000000" pitchFamily="49" charset="-120"/>
                <a:ea typeface="細明體" panose="02020509000000000000" pitchFamily="49" charset="-120"/>
              </a:rPr>
              <a:t>2.</a:t>
            </a:r>
            <a:r>
              <a:rPr lang="zh-TW" altLang="en-US" sz="4500" dirty="0">
                <a:latin typeface="細明體" panose="02020509000000000000" pitchFamily="49" charset="-120"/>
                <a:ea typeface="細明體" panose="02020509000000000000" pitchFamily="49" charset="-120"/>
              </a:rPr>
              <a:t>朝棟里：紀念清法戰爭將領林朝棟</a:t>
            </a:r>
            <a:endParaRPr lang="en-US" altLang="zh-TW" sz="4500" dirty="0"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pPr>
              <a:lnSpc>
                <a:spcPct val="120000"/>
              </a:lnSpc>
            </a:pPr>
            <a:r>
              <a:rPr lang="en-US" altLang="zh-TW" sz="4500" dirty="0">
                <a:latin typeface="細明體" panose="02020509000000000000" pitchFamily="49" charset="-120"/>
                <a:ea typeface="細明體" panose="02020509000000000000" pitchFamily="49" charset="-120"/>
              </a:rPr>
              <a:t>3.</a:t>
            </a:r>
            <a:r>
              <a:rPr lang="zh-TW" altLang="en-US" sz="4500" dirty="0">
                <a:latin typeface="細明體" panose="02020509000000000000" pitchFamily="49" charset="-120"/>
                <a:ea typeface="細明體" panose="02020509000000000000" pitchFamily="49" charset="-120"/>
              </a:rPr>
              <a:t>兆連里：紀念抗日名將張兆連。</a:t>
            </a:r>
            <a:endParaRPr lang="en-US" altLang="zh-TW" sz="4500" dirty="0"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pPr>
              <a:lnSpc>
                <a:spcPct val="120000"/>
              </a:lnSpc>
            </a:pPr>
            <a:endParaRPr lang="zh-TW" altLang="en-US" sz="4500" dirty="0"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4500" dirty="0">
                <a:latin typeface="標楷體" panose="03000509000000000000" pitchFamily="65" charset="-120"/>
                <a:ea typeface="標楷體" panose="03000509000000000000" pitchFamily="65" charset="-120"/>
              </a:rPr>
              <a:t>（二）是否設立崇基書院紀念碑？</a:t>
            </a:r>
            <a:endParaRPr lang="en-US" altLang="zh-TW" sz="4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TW" sz="45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</a:t>
            </a:r>
            <a:r>
              <a:rPr lang="zh-TW" altLang="en-US" sz="4500" dirty="0">
                <a:latin typeface="細明體" panose="02020509000000000000" pitchFamily="49" charset="-120"/>
                <a:ea typeface="細明體" panose="02020509000000000000" pitchFamily="49" charset="-120"/>
              </a:rPr>
              <a:t>在學校附近，不妨礙交通的情況</a:t>
            </a:r>
            <a:endParaRPr lang="en-US" altLang="zh-TW" sz="4500" dirty="0"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pPr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TW" sz="4500" dirty="0">
                <a:latin typeface="細明體" panose="02020509000000000000" pitchFamily="49" charset="-120"/>
                <a:ea typeface="細明體" panose="02020509000000000000" pitchFamily="49" charset="-120"/>
              </a:rPr>
              <a:t>      </a:t>
            </a:r>
            <a:r>
              <a:rPr lang="zh-TW" altLang="en-US" sz="4500" dirty="0">
                <a:latin typeface="細明體" panose="02020509000000000000" pitchFamily="49" charset="-120"/>
                <a:ea typeface="細明體" panose="02020509000000000000" pitchFamily="49" charset="-120"/>
              </a:rPr>
              <a:t>下，應該成立</a:t>
            </a:r>
            <a:r>
              <a:rPr lang="zh-TW" altLang="en-US" sz="45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「</a:t>
            </a:r>
            <a:r>
              <a:rPr lang="zh-TW" altLang="en-US" sz="4500" dirty="0">
                <a:latin typeface="細明體" panose="02020509000000000000" pitchFamily="49" charset="-120"/>
                <a:ea typeface="細明體" panose="02020509000000000000" pitchFamily="49" charset="-120"/>
              </a:rPr>
              <a:t>崇基書院紀念碑</a:t>
            </a:r>
            <a:r>
              <a:rPr lang="zh-TW" altLang="en-US" sz="45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」</a:t>
            </a:r>
            <a:endParaRPr lang="en-US" altLang="zh-TW" sz="4500" dirty="0"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4500" dirty="0">
                <a:latin typeface="標楷體" panose="03000509000000000000" pitchFamily="65" charset="-120"/>
                <a:ea typeface="標楷體" panose="03000509000000000000" pitchFamily="65" charset="-120"/>
              </a:rPr>
              <a:t>（三</a:t>
            </a:r>
            <a:r>
              <a:rPr lang="en-US" altLang="zh-TW" sz="4500" dirty="0">
                <a:latin typeface="標楷體" panose="03000509000000000000" pitchFamily="65" charset="-120"/>
                <a:ea typeface="標楷體" panose="03000509000000000000" pitchFamily="65" charset="-120"/>
              </a:rPr>
              <a:t>) </a:t>
            </a:r>
            <a:r>
              <a:rPr lang="zh-TW" altLang="en-US" sz="4500" dirty="0">
                <a:latin typeface="標楷體" panose="03000509000000000000" pitchFamily="65" charset="-120"/>
                <a:ea typeface="標楷體" panose="03000509000000000000" pitchFamily="65" charset="-120"/>
              </a:rPr>
              <a:t>「修竹居的主人」是誰？</a:t>
            </a:r>
            <a:endParaRPr lang="en-US" altLang="zh-TW" sz="4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20000"/>
              </a:lnSpc>
            </a:pPr>
            <a:r>
              <a:rPr lang="en-US" altLang="zh-TW" sz="45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</a:t>
            </a:r>
            <a:r>
              <a:rPr lang="zh-TW" altLang="en-US" sz="4500" dirty="0">
                <a:latin typeface="細明體" panose="02020509000000000000" pitchFamily="49" charset="-120"/>
                <a:ea typeface="細明體" panose="02020509000000000000" pitchFamily="49" charset="-120"/>
              </a:rPr>
              <a:t>陳德成，去年成功國小五六年級</a:t>
            </a:r>
            <a:endParaRPr lang="en-US" altLang="zh-TW" sz="4500" dirty="0"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pPr>
              <a:lnSpc>
                <a:spcPct val="120000"/>
              </a:lnSpc>
            </a:pPr>
            <a:r>
              <a:rPr lang="en-US" altLang="zh-TW" sz="4500" dirty="0">
                <a:latin typeface="細明體" panose="02020509000000000000" pitchFamily="49" charset="-120"/>
                <a:ea typeface="細明體" panose="02020509000000000000" pitchFamily="49" charset="-120"/>
              </a:rPr>
              <a:t>      </a:t>
            </a:r>
            <a:r>
              <a:rPr lang="zh-TW" altLang="en-US" sz="4500" dirty="0">
                <a:latin typeface="細明體" panose="02020509000000000000" pitchFamily="49" charset="-120"/>
                <a:ea typeface="細明體" panose="02020509000000000000" pitchFamily="49" charset="-120"/>
              </a:rPr>
              <a:t>生演出話劇</a:t>
            </a:r>
            <a:r>
              <a:rPr lang="zh-TW" altLang="en-US" sz="45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「刣豬成仔告皇帝」，</a:t>
            </a:r>
            <a:endParaRPr lang="en-US" altLang="zh-TW" sz="45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en-US" altLang="zh-TW" sz="45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           </a:t>
            </a:r>
            <a:r>
              <a:rPr lang="zh-TW" altLang="en-US" sz="45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就是他的故事</a:t>
            </a:r>
            <a:endParaRPr lang="en-US" altLang="zh-TW" sz="4500" dirty="0"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4500" dirty="0">
                <a:latin typeface="標楷體" panose="03000509000000000000" pitchFamily="65" charset="-120"/>
                <a:ea typeface="標楷體" panose="03000509000000000000" pitchFamily="65" charset="-120"/>
              </a:rPr>
              <a:t>（四）學校附近為為何叫陸軍埔？</a:t>
            </a:r>
            <a:endParaRPr lang="en-US" altLang="zh-TW" sz="4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20000"/>
              </a:lnSpc>
            </a:pPr>
            <a:r>
              <a:rPr lang="en-US" altLang="zh-TW" sz="45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</a:t>
            </a:r>
            <a:r>
              <a:rPr lang="zh-TW" altLang="en-US" sz="4500" dirty="0">
                <a:latin typeface="細明體" panose="02020509000000000000" pitchFamily="49" charset="-120"/>
                <a:ea typeface="細明體" panose="02020509000000000000" pitchFamily="49" charset="-120"/>
              </a:rPr>
              <a:t>因為過去曾經有重砲兵部隊駐紮</a:t>
            </a:r>
          </a:p>
          <a:p>
            <a:pPr>
              <a:lnSpc>
                <a:spcPts val="1600"/>
              </a:lnSpc>
            </a:pPr>
            <a:endParaRPr lang="zh-TW" altLang="en-US" sz="6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A0098234-8282-5C0D-486D-CE9ADE4AC0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52738" y="1568741"/>
            <a:ext cx="6979639" cy="392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152338"/>
      </p:ext>
    </p:extLst>
  </p:cSld>
  <p:clrMapOvr>
    <a:masterClrMapping/>
  </p:clrMapOvr>
</p:sld>
</file>

<file path=ppt/theme/theme1.xml><?xml version="1.0" encoding="utf-8"?>
<a:theme xmlns:a="http://schemas.openxmlformats.org/drawingml/2006/main" name="回顧">
  <a:themeElements>
    <a:clrScheme name="暖調藍色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回顧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656</TotalTime>
  <Words>661</Words>
  <Application>Microsoft Office PowerPoint</Application>
  <PresentationFormat>寬螢幕</PresentationFormat>
  <Paragraphs>47</Paragraphs>
  <Slides>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</vt:i4>
      </vt:variant>
    </vt:vector>
  </HeadingPairs>
  <TitlesOfParts>
    <vt:vector size="14" baseType="lpstr">
      <vt:lpstr>教育部隸書</vt:lpstr>
      <vt:lpstr>細明體</vt:lpstr>
      <vt:lpstr>新細明體</vt:lpstr>
      <vt:lpstr>標楷體</vt:lpstr>
      <vt:lpstr>Calibri</vt:lpstr>
      <vt:lpstr>Calibri Light</vt:lpstr>
      <vt:lpstr>回顧</vt:lpstr>
      <vt:lpstr>2023年基隆市成功國民小學 戶外教育二年級路線 高速公路下的歷史場景</vt:lpstr>
      <vt:lpstr>二年級路線 高速公路下的歷史場景 </vt:lpstr>
      <vt:lpstr>一、衛戌醫院—成功國小</vt:lpstr>
      <vt:lpstr>二、崇基書院</vt:lpstr>
      <vt:lpstr>三、修竹居 （陳家古厝）</vt:lpstr>
      <vt:lpstr>（一)果菜市場</vt:lpstr>
      <vt:lpstr>五、反思重點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2023年基隆市成功國民小學 戶外教育二年級路線</dc:title>
  <dc:creator>玉雯 葉</dc:creator>
  <cp:lastModifiedBy>KLCKES</cp:lastModifiedBy>
  <cp:revision>10</cp:revision>
  <dcterms:created xsi:type="dcterms:W3CDTF">2023-04-24T03:46:06Z</dcterms:created>
  <dcterms:modified xsi:type="dcterms:W3CDTF">2023-05-01T02:31:05Z</dcterms:modified>
</cp:coreProperties>
</file>