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13716000" cx="24384000"/>
  <p:notesSz cx="6858000" cy="9144000"/>
  <p:embeddedFontLst>
    <p:embeddedFont>
      <p:font typeface="Helvetica Neue"/>
      <p:regular r:id="rId34"/>
      <p:bold r:id="rId35"/>
      <p:italic r:id="rId36"/>
      <p:boldItalic r:id="rId37"/>
    </p:embeddedFont>
    <p:embeddedFont>
      <p:font typeface="Helvetica Neue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iu1Lwgy/eSwrqfQpcT1z5QyVtT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italic.fntdata"/><Relationship Id="rId20" Type="http://schemas.openxmlformats.org/officeDocument/2006/relationships/slide" Target="slides/slide16.xml"/><Relationship Id="rId42" Type="http://customschemas.google.com/relationships/presentationmetadata" Target="metadata"/><Relationship Id="rId41" Type="http://schemas.openxmlformats.org/officeDocument/2006/relationships/font" Target="fonts/HelveticaNeueLigh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8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11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3.xml"/><Relationship Id="rId39" Type="http://schemas.openxmlformats.org/officeDocument/2006/relationships/font" Target="fonts/HelveticaNeueLight-bold.fntdata"/><Relationship Id="rId16" Type="http://schemas.openxmlformats.org/officeDocument/2006/relationships/slide" Target="slides/slide12.xml"/><Relationship Id="rId38" Type="http://schemas.openxmlformats.org/officeDocument/2006/relationships/font" Target="fonts/HelveticaNeueLight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8d2b9a5b64_0_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g28d2b9a5b64_0_1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Google Shape;277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7" name="Google Shape;287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d2b9a5b64_0_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d2b9a5b64_0_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" name="Google Shape;297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" name="Google Shape;333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Google Shape;344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Google Shape;351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8d2b9a5b64_0_2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g28d2b9a5b64_0_2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5" name="Google Shape;37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2" name="Google Shape;382;p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d2b9a5b64_0_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d2b9a5b64_0_1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d2b9a5b6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d2b9a5b6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d2b9a5b64_0_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28d2b9a5b64_0_1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副標題">
  <p:cSld name="標題與副標題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影像" id="10" name="Google Shape;10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11" name="Google Shape;1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8719" y="-84138"/>
            <a:ext cx="663912" cy="1329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12" name="Google Shape;12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34307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13" name="Google Shape;1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179" y="-24409"/>
            <a:ext cx="2207358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14" name="Google Shape;1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85591" y="-24409"/>
            <a:ext cx="76874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15" name="Google Shape;15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7" y="13358178"/>
            <a:ext cx="24200337" cy="35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16" name="Google Shape;16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36378" y="12669938"/>
            <a:ext cx="3234188" cy="488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mrh.png" id="17" name="Google Shape;17;p75"/>
          <p:cNvPicPr preferRelativeResize="0"/>
          <p:nvPr/>
        </p:nvPicPr>
        <p:blipFill rotWithShape="1">
          <a:blip r:embed="rId6">
            <a:alphaModFix amt="2420"/>
          </a:blip>
          <a:srcRect b="0" l="0" r="0" t="0"/>
          <a:stretch/>
        </p:blipFill>
        <p:spPr>
          <a:xfrm>
            <a:off x="359036" y="12038044"/>
            <a:ext cx="19735801" cy="175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75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、項目符號與照片">
  <p:cSld name="標題、項目符號與照片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4"/>
          <p:cNvSpPr/>
          <p:nvPr>
            <p:ph idx="2" type="pic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84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84"/>
          <p:cNvSpPr txBox="1"/>
          <p:nvPr>
            <p:ph idx="1" type="body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42912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1pPr>
            <a:lvl2pPr indent="-442912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2pPr>
            <a:lvl3pPr indent="-442912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3pPr>
            <a:lvl4pPr indent="-442912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4pPr>
            <a:lvl5pPr indent="-442912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375"/>
              <a:buFont typeface="Helvetica Neue Light"/>
              <a:buChar char="•"/>
              <a:defRPr sz="45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92" name="Google Shape;92;p84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項目符號">
  <p:cSld name="項目符號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5"/>
          <p:cNvSpPr txBox="1"/>
          <p:nvPr>
            <p:ph idx="1" type="body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95" name="Google Shape;95;p85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 - 一頁三張">
  <p:cSld name="照片 - 一頁三張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6"/>
          <p:cNvSpPr/>
          <p:nvPr>
            <p:ph idx="2" type="pic"/>
          </p:nvPr>
        </p:nvSpPr>
        <p:spPr>
          <a:xfrm>
            <a:off x="15681341" y="7035800"/>
            <a:ext cx="8396679" cy="56007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86"/>
          <p:cNvSpPr/>
          <p:nvPr>
            <p:ph idx="3" type="pic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86"/>
          <p:cNvSpPr/>
          <p:nvPr>
            <p:ph idx="4" type="pic"/>
          </p:nvPr>
        </p:nvSpPr>
        <p:spPr>
          <a:xfrm>
            <a:off x="-304800" y="1130300"/>
            <a:ext cx="17202151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86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名言語錄">
  <p:cSld name="名言語錄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7"/>
          <p:cNvSpPr txBox="1"/>
          <p:nvPr>
            <p:ph idx="1" type="body"/>
          </p:nvPr>
        </p:nvSpPr>
        <p:spPr>
          <a:xfrm>
            <a:off x="2387601" y="8953500"/>
            <a:ext cx="19621500" cy="68736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03" name="Google Shape;103;p87"/>
          <p:cNvSpPr txBox="1"/>
          <p:nvPr>
            <p:ph idx="2" type="body"/>
          </p:nvPr>
        </p:nvSpPr>
        <p:spPr>
          <a:xfrm>
            <a:off x="2387601" y="6038296"/>
            <a:ext cx="19621500" cy="902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04" name="Google Shape;104;p87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">
  <p:cSld name="照片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8"/>
          <p:cNvSpPr/>
          <p:nvPr>
            <p:ph idx="2" type="pic"/>
          </p:nvPr>
        </p:nvSpPr>
        <p:spPr>
          <a:xfrm>
            <a:off x="0" y="0"/>
            <a:ext cx="24384000" cy="16264467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88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>
  <p:cSld name="空白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9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自訂版面配置">
  <p:cSld name="1_自訂版面配置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0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2" name="Google Shape;112;p90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">
  <p:cSld name="自訂版面配置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1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91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副標題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6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76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pic>
        <p:nvPicPr>
          <p:cNvPr descr="影像" id="22" name="Google Shape;22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23" name="Google Shape;2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8719" y="-84138"/>
            <a:ext cx="663912" cy="1329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24" name="Google Shape;2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34307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25" name="Google Shape;2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179" y="-24409"/>
            <a:ext cx="2207358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26" name="Google Shape;26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85591" y="-24409"/>
            <a:ext cx="76874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27" name="Google Shape;2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7" y="13358178"/>
            <a:ext cx="24200337" cy="35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28" name="Google Shape;28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36378" y="12669938"/>
            <a:ext cx="3234188" cy="488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mrh.png" id="29" name="Google Shape;29;p76"/>
          <p:cNvPicPr preferRelativeResize="0"/>
          <p:nvPr/>
        </p:nvPicPr>
        <p:blipFill rotWithShape="1">
          <a:blip r:embed="rId6">
            <a:alphaModFix amt="2420"/>
          </a:blip>
          <a:srcRect b="0" l="0" r="0" t="0"/>
          <a:stretch/>
        </p:blipFill>
        <p:spPr>
          <a:xfrm>
            <a:off x="359036" y="12038044"/>
            <a:ext cx="19735801" cy="1752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6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標題與副標題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7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77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pic>
        <p:nvPicPr>
          <p:cNvPr descr="影像" id="34" name="Google Shape;34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35" name="Google Shape;3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8719" y="-84138"/>
            <a:ext cx="663912" cy="1329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36" name="Google Shape;36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34307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37" name="Google Shape;37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179" y="-24409"/>
            <a:ext cx="2207358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38" name="Google Shape;38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85591" y="-24409"/>
            <a:ext cx="76874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39" name="Google Shape;3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7" y="13358178"/>
            <a:ext cx="24200337" cy="35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40" name="Google Shape;40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36378" y="12669938"/>
            <a:ext cx="3234188" cy="488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p.png" id="41" name="Google Shape;41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795" y="494390"/>
            <a:ext cx="6223516" cy="678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mrh.png" id="42" name="Google Shape;42;p77"/>
          <p:cNvPicPr preferRelativeResize="0"/>
          <p:nvPr/>
        </p:nvPicPr>
        <p:blipFill rotWithShape="1">
          <a:blip r:embed="rId7">
            <a:alphaModFix amt="2420"/>
          </a:blip>
          <a:srcRect b="0" l="0" r="0" t="0"/>
          <a:stretch/>
        </p:blipFill>
        <p:spPr>
          <a:xfrm>
            <a:off x="359036" y="12038044"/>
            <a:ext cx="19735801" cy="17526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7"/>
          <p:cNvSpPr/>
          <p:nvPr/>
        </p:nvSpPr>
        <p:spPr>
          <a:xfrm>
            <a:off x="421822" y="440638"/>
            <a:ext cx="6817327" cy="12078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44;p77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副標題 拷貝">
  <p:cSld name="標題與副標題 拷貝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8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78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pic>
        <p:nvPicPr>
          <p:cNvPr descr="影像" id="48" name="Google Shape;48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49" name="Google Shape;4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8719" y="-84138"/>
            <a:ext cx="663912" cy="1329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50" name="Google Shape;50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34307" y="-24409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51" name="Google Shape;5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179" y="-24409"/>
            <a:ext cx="2207358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52" name="Google Shape;52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85591" y="-24409"/>
            <a:ext cx="76874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53" name="Google Shape;5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7" y="13358178"/>
            <a:ext cx="24200337" cy="35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54" name="Google Shape;5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36378" y="12669938"/>
            <a:ext cx="3234188" cy="488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p.png" id="55" name="Google Shape;55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795" y="494390"/>
            <a:ext cx="6223516" cy="6782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mrh.png" id="56" name="Google Shape;56;p78"/>
          <p:cNvPicPr preferRelativeResize="0"/>
          <p:nvPr/>
        </p:nvPicPr>
        <p:blipFill rotWithShape="1">
          <a:blip r:embed="rId7">
            <a:alphaModFix amt="2420"/>
          </a:blip>
          <a:srcRect b="0" l="0" r="0" t="0"/>
          <a:stretch/>
        </p:blipFill>
        <p:spPr>
          <a:xfrm>
            <a:off x="359036" y="12038044"/>
            <a:ext cx="19735801" cy="17526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8"/>
          <p:cNvSpPr/>
          <p:nvPr/>
        </p:nvSpPr>
        <p:spPr>
          <a:xfrm>
            <a:off x="421822" y="440638"/>
            <a:ext cx="6817327" cy="12078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" name="Google Shape;58;p78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 - 水平">
  <p:cSld name="照片 - 水平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9"/>
          <p:cNvSpPr/>
          <p:nvPr>
            <p:ph idx="2" type="pic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79"/>
          <p:cNvSpPr txBox="1"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79"/>
          <p:cNvSpPr txBox="1"/>
          <p:nvPr>
            <p:ph idx="1" type="body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63" name="Google Shape;63;p79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 - 中央">
  <p:cSld name="標題 - 中央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0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6" name="Google Shape;66;p80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 - 直式">
  <p:cSld name="照片 - 直式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1"/>
          <p:cNvSpPr/>
          <p:nvPr>
            <p:ph idx="2" type="pic"/>
          </p:nvPr>
        </p:nvSpPr>
        <p:spPr>
          <a:xfrm>
            <a:off x="7950201" y="1104902"/>
            <a:ext cx="17259303" cy="11506201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81"/>
          <p:cNvSpPr txBox="1"/>
          <p:nvPr>
            <p:ph type="title"/>
          </p:nvPr>
        </p:nvSpPr>
        <p:spPr>
          <a:xfrm>
            <a:off x="1651001" y="1104900"/>
            <a:ext cx="10223500" cy="56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" name="Google Shape;70;p81"/>
          <p:cNvSpPr txBox="1"/>
          <p:nvPr>
            <p:ph idx="1" type="body"/>
          </p:nvPr>
        </p:nvSpPr>
        <p:spPr>
          <a:xfrm>
            <a:off x="1651001" y="6845300"/>
            <a:ext cx="10223500" cy="5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71" name="Google Shape;71;p81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 - 上方">
  <p:cSld name="標題 - 上方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2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4" name="Google Shape;74;p82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項目符號">
  <p:cSld name="標題與項目符號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3"/>
          <p:cNvSpPr txBox="1"/>
          <p:nvPr>
            <p:ph type="title"/>
          </p:nvPr>
        </p:nvSpPr>
        <p:spPr>
          <a:xfrm>
            <a:off x="676973" y="595464"/>
            <a:ext cx="23085707" cy="1373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7" name="Google Shape;77;p83"/>
          <p:cNvSpPr txBox="1"/>
          <p:nvPr>
            <p:ph idx="1" type="body"/>
          </p:nvPr>
        </p:nvSpPr>
        <p:spPr>
          <a:xfrm>
            <a:off x="676973" y="2288663"/>
            <a:ext cx="23085707" cy="10331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7625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7625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7625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7625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7625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78" name="Google Shape;78;p83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影像" id="79" name="Google Shape;79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80" name="Google Shape;8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8719" y="-59729"/>
            <a:ext cx="663912" cy="1329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81" name="Google Shape;8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034307" y="0"/>
            <a:ext cx="349695" cy="13740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82" name="Google Shape;82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179" y="0"/>
            <a:ext cx="2207358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83" name="Google Shape;8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85591" y="0"/>
            <a:ext cx="768740" cy="357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84" name="Google Shape;84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7" y="13382587"/>
            <a:ext cx="24200337" cy="357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影像" id="85" name="Google Shape;85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36378" y="12694347"/>
            <a:ext cx="3234188" cy="488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mrh.png" id="86" name="Google Shape;86;p83"/>
          <p:cNvPicPr preferRelativeResize="0"/>
          <p:nvPr/>
        </p:nvPicPr>
        <p:blipFill rotWithShape="1">
          <a:blip r:embed="rId6">
            <a:alphaModFix amt="2420"/>
          </a:blip>
          <a:srcRect b="0" l="0" r="0" t="0"/>
          <a:stretch/>
        </p:blipFill>
        <p:spPr>
          <a:xfrm>
            <a:off x="359036" y="12062453"/>
            <a:ext cx="19735801" cy="17526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83"/>
          <p:cNvSpPr txBox="1"/>
          <p:nvPr/>
        </p:nvSpPr>
        <p:spPr>
          <a:xfrm>
            <a:off x="11941193" y="13105409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b="0" i="0" lang="zh-TW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b="0" i="0" sz="24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4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74"/>
          <p:cNvSpPr txBox="1"/>
          <p:nvPr>
            <p:ph idx="1" type="body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7625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7625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7625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7625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7625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7625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7625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7625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7625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74"/>
          <p:cNvSpPr txBox="1"/>
          <p:nvPr>
            <p:ph idx="12" type="sldNum"/>
          </p:nvPr>
        </p:nvSpPr>
        <p:spPr>
          <a:xfrm>
            <a:off x="11941193" y="13081000"/>
            <a:ext cx="488916" cy="4719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Relationship Id="rId5" Type="http://schemas.openxmlformats.org/officeDocument/2006/relationships/image" Target="../media/image47.jpg"/><Relationship Id="rId6" Type="http://schemas.openxmlformats.org/officeDocument/2006/relationships/image" Target="../media/image5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Relationship Id="rId4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43.png"/><Relationship Id="rId5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Relationship Id="rId4" Type="http://schemas.openxmlformats.org/officeDocument/2006/relationships/hyperlink" Target="mailto:service@readmoo.com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5.jpg"/><Relationship Id="rId5" Type="http://schemas.openxmlformats.org/officeDocument/2006/relationships/image" Target="../media/image21.png"/><Relationship Id="rId6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/>
          <p:nvPr/>
        </p:nvSpPr>
        <p:spPr>
          <a:xfrm>
            <a:off x="7118407" y="4979725"/>
            <a:ext cx="101472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Readmoo 看書 App</a:t>
            </a:r>
            <a:endParaRPr b="1" sz="8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Microsoft JhengHei"/>
              <a:buNone/>
            </a:pPr>
            <a:r>
              <a:rPr b="1" lang="zh-TW" sz="8000">
                <a:latin typeface="Microsoft JhengHei"/>
                <a:ea typeface="Microsoft JhengHei"/>
                <a:cs typeface="Microsoft JhengHei"/>
                <a:sym typeface="Microsoft JhengHei"/>
              </a:rPr>
              <a:t>使用說明</a:t>
            </a:r>
            <a:endParaRPr b="1" sz="8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1" name="Google Shape;121;p1"/>
          <p:cNvSpPr/>
          <p:nvPr/>
        </p:nvSpPr>
        <p:spPr>
          <a:xfrm>
            <a:off x="8476941" y="8565612"/>
            <a:ext cx="7430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</a:pPr>
            <a:r>
              <a:rPr b="0" i="0" lang="zh-TW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202</a:t>
            </a:r>
            <a:r>
              <a:rPr lang="zh-TW" sz="5000">
                <a:latin typeface="Helvetica Neue Light"/>
                <a:ea typeface="Helvetica Neue Light"/>
                <a:cs typeface="Helvetica Neue Light"/>
                <a:sym typeface="Helvetica Neue Light"/>
              </a:rPr>
              <a:t>3</a:t>
            </a:r>
            <a:r>
              <a:rPr b="0" i="0" lang="zh-TW" sz="5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10 </a:t>
            </a:r>
            <a:r>
              <a:rPr lang="zh-TW" sz="5000">
                <a:latin typeface="Helvetica Neue Light"/>
                <a:ea typeface="Helvetica Neue Light"/>
                <a:cs typeface="Helvetica Neue Light"/>
                <a:sym typeface="Helvetica Neue Light"/>
              </a:rPr>
              <a:t>18</a:t>
            </a:r>
            <a:endParaRPr b="0" i="0" sz="50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書櫃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2290525" y="3744525"/>
            <a:ext cx="19575000" cy="60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切換書籍／雜誌／系列／</a:t>
            </a:r>
            <a:b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標籤／⽂件／本機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找書工具：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全部 ► 分類、出版社、作者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篩選 </a:t>
            </a: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► 閱讀狀態、下載狀態、版面格式…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排序</a:t>
            </a: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► 依照狀態排序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搜尋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600" y="703937"/>
            <a:ext cx="5721849" cy="12709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/>
          <p:nvPr/>
        </p:nvSpPr>
        <p:spPr>
          <a:xfrm>
            <a:off x="17939800" y="1260600"/>
            <a:ext cx="1013100" cy="8487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15196150" y="2086500"/>
            <a:ext cx="6652800" cy="672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試試看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1775075" y="3515675"/>
            <a:ext cx="120855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切換書籍 / 雜誌等書櫃   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書籍 ▼ 可以按壓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使用 全部</a:t>
            </a: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／篩選／排序 </a:t>
            </a: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／搜尋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4" name="Google Shape;21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9125" y="5908175"/>
            <a:ext cx="5143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1350" y="5890550"/>
            <a:ext cx="5524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7875" y="5852450"/>
            <a:ext cx="5905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77600" y="703937"/>
            <a:ext cx="5721849" cy="127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書櫃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2290525" y="3744525"/>
            <a:ext cx="1957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同步書櫃</a:t>
            </a: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（需連網）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24" name="Google Shape;224;p28"/>
          <p:cNvGrpSpPr/>
          <p:nvPr/>
        </p:nvGrpSpPr>
        <p:grpSpPr>
          <a:xfrm>
            <a:off x="2765675" y="9519250"/>
            <a:ext cx="5484600" cy="3404375"/>
            <a:chOff x="2765675" y="9214450"/>
            <a:chExt cx="5484600" cy="3404375"/>
          </a:xfrm>
        </p:grpSpPr>
        <p:pic>
          <p:nvPicPr>
            <p:cNvPr id="225" name="Google Shape;225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5675" y="11380575"/>
              <a:ext cx="1238250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28"/>
            <p:cNvSpPr/>
            <p:nvPr/>
          </p:nvSpPr>
          <p:spPr>
            <a:xfrm>
              <a:off x="2765675" y="9214450"/>
              <a:ext cx="5484600" cy="1883100"/>
            </a:xfrm>
            <a:prstGeom prst="wedgeRoundRectCallout">
              <a:avLst>
                <a:gd fmla="val -29966" name="adj1"/>
                <a:gd fmla="val 65099" name="adj2"/>
                <a:gd fmla="val 0" name="adj3"/>
              </a:avLst>
            </a:prstGeom>
            <a:solidFill>
              <a:srgbClr val="F6B26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zh-TW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zh-TW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同步書櫃：書籍、書籤、劃線註記、閱讀進度。</a:t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7" name="Google Shape;2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9575" y="479362"/>
            <a:ext cx="5735050" cy="127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/>
        </p:nvSpPr>
        <p:spPr>
          <a:xfrm>
            <a:off x="9630700" y="2447975"/>
            <a:ext cx="6652800" cy="672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zh-TW" sz="8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2290525" y="3744525"/>
            <a:ext cx="9859200" cy="8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流式書籍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⽂字會⾃動依照螢幕⼤⼩重</a:t>
            </a:r>
            <a:b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排，擁有彈性排版的優勢</a:t>
            </a:r>
            <a:r>
              <a:rPr b="0" i="0" lang="zh-TW" sz="4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0" i="0" sz="47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270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Microsoft JhengHei"/>
              <a:buChar char="○"/>
            </a:pPr>
            <a:r>
              <a:rPr lang="zh-TW" sz="4700">
                <a:latin typeface="Microsoft JhengHei"/>
                <a:ea typeface="Microsoft JhengHei"/>
                <a:cs typeface="Microsoft JhengHei"/>
                <a:sym typeface="Microsoft JhengHei"/>
              </a:rPr>
              <a:t>多數</a:t>
            </a:r>
            <a:r>
              <a:rPr b="0" i="0" lang="zh-TW" sz="4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小說</a:t>
            </a:r>
            <a:r>
              <a:rPr lang="zh-TW" sz="4700">
                <a:latin typeface="Microsoft JhengHei"/>
                <a:ea typeface="Microsoft JhengHei"/>
                <a:cs typeface="Microsoft JhengHei"/>
                <a:sym typeface="Microsoft JhengHei"/>
              </a:rPr>
              <a:t>、人文社科書為流式</a:t>
            </a:r>
            <a:r>
              <a:rPr b="0" i="0" lang="zh-TW" sz="4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0" i="0" sz="47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t/>
            </a:r>
            <a:endParaRPr b="0" i="0" sz="47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版式書籍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在書櫃書封左下角標⽰「版</a:t>
            </a:r>
            <a:b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式」。版⾯與紙書相同（原</a:t>
            </a:r>
            <a:b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版原型），閱讀體驗接近 </a:t>
            </a:r>
            <a:b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PDF 檔案。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如漫畫、雜誌類型。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4175" y="296575"/>
            <a:ext cx="6032725" cy="13419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/>
          <p:nvPr/>
        </p:nvSpPr>
        <p:spPr>
          <a:xfrm>
            <a:off x="16785750" y="4780600"/>
            <a:ext cx="1013100" cy="8487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/>
          <p:nvPr/>
        </p:nvSpPr>
        <p:spPr>
          <a:xfrm>
            <a:off x="1984600" y="4059650"/>
            <a:ext cx="8856600" cy="8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33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翻頁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左右點擊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左右滑動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上下滑動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自訂排版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2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eriod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點擊畫面中間，呼叫工具列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2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eriod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點擊 </a:t>
            </a:r>
            <a:r>
              <a:rPr lang="zh-TW" sz="3300"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2" name="Google Shape;2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1576" y="969563"/>
            <a:ext cx="5301901" cy="1177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23775" y="965253"/>
            <a:ext cx="5301900" cy="117854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7"/>
          <p:cNvCxnSpPr/>
          <p:nvPr/>
        </p:nvCxnSpPr>
        <p:spPr>
          <a:xfrm>
            <a:off x="13576825" y="969575"/>
            <a:ext cx="54900" cy="118155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7"/>
          <p:cNvCxnSpPr/>
          <p:nvPr/>
        </p:nvCxnSpPr>
        <p:spPr>
          <a:xfrm>
            <a:off x="15329425" y="969575"/>
            <a:ext cx="54900" cy="11815500"/>
          </a:xfrm>
          <a:prstGeom prst="straightConnector1">
            <a:avLst/>
          </a:prstGeom>
          <a:noFill/>
          <a:ln cap="flat" cmpd="sng" w="76200">
            <a:solidFill>
              <a:srgbClr val="E06666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46" name="Google Shape;246;p7"/>
          <p:cNvSpPr/>
          <p:nvPr/>
        </p:nvSpPr>
        <p:spPr>
          <a:xfrm>
            <a:off x="19115250" y="11367500"/>
            <a:ext cx="1013100" cy="8487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7" name="Google Shape;247;p7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zh-TW" sz="8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r>
              <a:rPr b="1" lang="zh-TW" sz="8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：流式</a:t>
            </a:r>
            <a:endParaRPr b="1" i="0" sz="8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8d2b9a5b64_0_116"/>
          <p:cNvSpPr txBox="1"/>
          <p:nvPr/>
        </p:nvSpPr>
        <p:spPr>
          <a:xfrm>
            <a:off x="1984600" y="3289825"/>
            <a:ext cx="8446200" cy="8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533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eriod"/>
            </a:pPr>
            <a:r>
              <a:rPr lang="zh-TW" sz="4800">
                <a:latin typeface="Helvetica Neue"/>
                <a:ea typeface="Helvetica Neue"/>
                <a:cs typeface="Helvetica Neue"/>
                <a:sym typeface="Helvetica Neue"/>
              </a:rPr>
              <a:t>點擊畫面中間，呼叫</a:t>
            </a:r>
            <a:r>
              <a:rPr lang="zh-TW" sz="4800">
                <a:latin typeface="Helvetica Neue"/>
                <a:ea typeface="Helvetica Neue"/>
                <a:cs typeface="Helvetica Neue"/>
                <a:sym typeface="Helvetica Neue"/>
              </a:rPr>
              <a:t>工具列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33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eriod"/>
            </a:pPr>
            <a:r>
              <a:rPr lang="zh-TW" sz="4800">
                <a:latin typeface="Helvetica Neue"/>
                <a:ea typeface="Helvetica Neue"/>
                <a:cs typeface="Helvetica Neue"/>
                <a:sym typeface="Helvetica Neue"/>
              </a:rPr>
              <a:t>點擊 </a:t>
            </a:r>
            <a:r>
              <a:rPr lang="zh-TW" sz="3300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zh-TW" sz="4800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 sz="4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字體大小、行距</a:t>
            </a:r>
            <a:endParaRPr sz="4800">
              <a:solidFill>
                <a:srgbClr val="E0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橫直排</a:t>
            </a:r>
            <a:endParaRPr sz="4800">
              <a:solidFill>
                <a:srgbClr val="E0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左右邊界</a:t>
            </a:r>
            <a:endParaRPr sz="4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字體</a:t>
            </a:r>
            <a:endParaRPr sz="4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對齊方式</a:t>
            </a:r>
            <a:endParaRPr sz="4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色調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33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AutoNum type="arabicPeriod"/>
            </a:pPr>
            <a:r>
              <a:rPr lang="zh-TW" sz="4800">
                <a:latin typeface="Helvetica Neue"/>
                <a:ea typeface="Helvetica Neue"/>
                <a:cs typeface="Helvetica Neue"/>
                <a:sym typeface="Helvetica Neue"/>
              </a:rPr>
              <a:t>試試看</a:t>
            </a:r>
            <a:endParaRPr sz="4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3" name="Google Shape;253;g28d2b9a5b64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2500" y="1094013"/>
            <a:ext cx="5301900" cy="1178542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8d2b9a5b64_0_116"/>
          <p:cNvSpPr/>
          <p:nvPr/>
        </p:nvSpPr>
        <p:spPr>
          <a:xfrm>
            <a:off x="9647050" y="6483363"/>
            <a:ext cx="6652800" cy="2003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5" name="Google Shape;255;g28d2b9a5b64_0_116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zh-TW" sz="8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6" name="Google Shape;256;g28d2b9a5b64_0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7975" y="1100370"/>
            <a:ext cx="5301900" cy="1179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8d2b9a5b64_0_116"/>
          <p:cNvSpPr/>
          <p:nvPr/>
        </p:nvSpPr>
        <p:spPr>
          <a:xfrm>
            <a:off x="16725075" y="9197575"/>
            <a:ext cx="5507700" cy="1269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2404500" y="3444150"/>
            <a:ext cx="1957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返回書櫃</a:t>
            </a:r>
            <a:r>
              <a:rPr i="0" lang="zh-TW" sz="4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/ 進度條翻頁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4" name="Google Shape;2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7375" y="824678"/>
            <a:ext cx="5301900" cy="1178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/>
          <p:nvPr/>
        </p:nvSpPr>
        <p:spPr>
          <a:xfrm>
            <a:off x="13574850" y="10298950"/>
            <a:ext cx="6652800" cy="1539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6" name="Google Shape;266;p31"/>
          <p:cNvSpPr/>
          <p:nvPr/>
        </p:nvSpPr>
        <p:spPr>
          <a:xfrm>
            <a:off x="13969125" y="1203600"/>
            <a:ext cx="1606200" cy="11058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2404500" y="3444150"/>
            <a:ext cx="10488300" cy="6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流式書籍劃線註記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31999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AutoNum type="arabicPeriod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長按第一個字，滑動至欲劃線的最後一字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33350" lvl="0" marL="54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AutoNum type="arabicPeriod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點擊劃線／註記／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查詢字典、維基百科（需連網）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做書籤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3" name="Google Shape;27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58225" y="2571300"/>
            <a:ext cx="6005596" cy="811079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/>
          <p:nvPr/>
        </p:nvSpPr>
        <p:spPr>
          <a:xfrm>
            <a:off x="19579925" y="2338350"/>
            <a:ext cx="1136400" cy="11058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0" name="Google Shape;280;p32"/>
          <p:cNvSpPr txBox="1"/>
          <p:nvPr/>
        </p:nvSpPr>
        <p:spPr>
          <a:xfrm>
            <a:off x="2404500" y="3444150"/>
            <a:ext cx="19575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查看⽬錄／書籤／劃線註記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●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書籤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●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點擊後皆可直接跳轉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1" name="Google Shape;2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2675" y="965278"/>
            <a:ext cx="5301900" cy="1178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/>
          <p:nvPr/>
        </p:nvSpPr>
        <p:spPr>
          <a:xfrm>
            <a:off x="11132675" y="11407675"/>
            <a:ext cx="1013100" cy="8487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83" name="Google Shape;2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1775" y="945325"/>
            <a:ext cx="5301900" cy="1179371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/>
          <p:nvPr/>
        </p:nvSpPr>
        <p:spPr>
          <a:xfrm>
            <a:off x="16847325" y="1442775"/>
            <a:ext cx="4720200" cy="848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試試看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2765675" y="3515675"/>
            <a:ext cx="120855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點擊翻頁 / 滑動翻頁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點擊畫面中央叫出工具列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拖拉進度條快速翻頁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書籤設定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使用手指拖拉畫線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●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查看目錄、劃線、註記、書籤並跳轉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91" name="Google Shape;2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7375" y="824678"/>
            <a:ext cx="5301900" cy="1178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5"/>
          <p:cNvSpPr/>
          <p:nvPr/>
        </p:nvSpPr>
        <p:spPr>
          <a:xfrm>
            <a:off x="13574850" y="10655850"/>
            <a:ext cx="6652800" cy="743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18495500" y="1248750"/>
            <a:ext cx="1136400" cy="11058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14007375" y="11140900"/>
            <a:ext cx="1136400" cy="11058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28d2b9a5b64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375" y="1102825"/>
            <a:ext cx="17320099" cy="888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0" name="Google Shape;300;p39"/>
          <p:cNvSpPr txBox="1"/>
          <p:nvPr/>
        </p:nvSpPr>
        <p:spPr>
          <a:xfrm>
            <a:off x="2404500" y="3444150"/>
            <a:ext cx="1957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書籍內⽂全⽂搜尋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1" name="Google Shape;30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1025" y="1663499"/>
            <a:ext cx="6332400" cy="855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56349" y="3444150"/>
            <a:ext cx="6332400" cy="8563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8" name="Google Shape;308;p41"/>
          <p:cNvSpPr txBox="1"/>
          <p:nvPr/>
        </p:nvSpPr>
        <p:spPr>
          <a:xfrm>
            <a:off x="2404500" y="3444150"/>
            <a:ext cx="1957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圖⽚放⼤縮⼩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雙擊圖片► 按＋－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9" name="Google Shape;3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2850" y="880975"/>
            <a:ext cx="5470575" cy="1216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5" name="Google Shape;315;p45"/>
          <p:cNvSpPr txBox="1"/>
          <p:nvPr/>
        </p:nvSpPr>
        <p:spPr>
          <a:xfrm>
            <a:off x="2404500" y="3444150"/>
            <a:ext cx="19575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流式書籍查看書籍狀態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流式書籍跳轉至指定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位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置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6" name="Google Shape;31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1875" y="11685375"/>
            <a:ext cx="123825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5"/>
          <p:cNvSpPr/>
          <p:nvPr/>
        </p:nvSpPr>
        <p:spPr>
          <a:xfrm>
            <a:off x="3170000" y="9519250"/>
            <a:ext cx="3171000" cy="1883100"/>
          </a:xfrm>
          <a:prstGeom prst="wedgeRoundRectCallout">
            <a:avLst>
              <a:gd fmla="val -29966" name="adj1"/>
              <a:gd fmla="val 65099" name="adj2"/>
              <a:gd fmla="val 0" name="adj3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zh-TW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zh-TW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點擊可以叫出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zh-TW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隱藏狀態列</a:t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18775" y="1032003"/>
            <a:ext cx="5301900" cy="1178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5"/>
          <p:cNvSpPr/>
          <p:nvPr/>
        </p:nvSpPr>
        <p:spPr>
          <a:xfrm>
            <a:off x="21799200" y="11818325"/>
            <a:ext cx="1136400" cy="11058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0" name="Google Shape;32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19151" y="969550"/>
            <a:ext cx="5301901" cy="117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5"/>
          <p:cNvSpPr/>
          <p:nvPr/>
        </p:nvSpPr>
        <p:spPr>
          <a:xfrm>
            <a:off x="11205175" y="11999675"/>
            <a:ext cx="6652800" cy="743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r>
              <a:rPr b="1" lang="zh-TW" sz="8800">
                <a:latin typeface="Microsoft JhengHei"/>
                <a:ea typeface="Microsoft JhengHei"/>
                <a:cs typeface="Microsoft JhengHei"/>
                <a:sym typeface="Microsoft JhengHei"/>
              </a:rPr>
              <a:t>：版式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7" name="Google Shape;327;p47"/>
          <p:cNvSpPr txBox="1"/>
          <p:nvPr/>
        </p:nvSpPr>
        <p:spPr>
          <a:xfrm>
            <a:off x="2404500" y="3444150"/>
            <a:ext cx="19575000" cy="4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翻頁方式一致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雙指縮放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縮圖⽬錄跳轉⾴⾯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AutoNum type="arabicPeriod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點擊畫面中間，呼叫工具列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AutoNum type="arabicPeriod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滑動縮圖，點擊跳轉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8" name="Google Shape;3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750" y="1220250"/>
            <a:ext cx="5068925" cy="112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23700" y="1220250"/>
            <a:ext cx="5068925" cy="1127548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/>
          <p:nvPr/>
        </p:nvSpPr>
        <p:spPr>
          <a:xfrm>
            <a:off x="14308600" y="11055200"/>
            <a:ext cx="1136400" cy="11058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開書閱讀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6" name="Google Shape;336;p51"/>
          <p:cNvSpPr txBox="1"/>
          <p:nvPr/>
        </p:nvSpPr>
        <p:spPr>
          <a:xfrm>
            <a:off x="2404500" y="3444150"/>
            <a:ext cx="1957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版式書籍塗鴉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試試看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7" name="Google Shape;3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0950" y="1220238"/>
            <a:ext cx="5068925" cy="112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1"/>
          <p:cNvSpPr/>
          <p:nvPr/>
        </p:nvSpPr>
        <p:spPr>
          <a:xfrm>
            <a:off x="10312325" y="1636775"/>
            <a:ext cx="1136400" cy="11058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39" name="Google Shape;33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83575" y="1220237"/>
            <a:ext cx="5068925" cy="1127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5050" y="1220250"/>
            <a:ext cx="5068925" cy="1127551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1"/>
          <p:cNvSpPr/>
          <p:nvPr/>
        </p:nvSpPr>
        <p:spPr>
          <a:xfrm>
            <a:off x="18134050" y="11486900"/>
            <a:ext cx="5683200" cy="1236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閱歷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7" name="Google Shape;347;p52"/>
          <p:cNvSpPr txBox="1"/>
          <p:nvPr/>
        </p:nvSpPr>
        <p:spPr>
          <a:xfrm>
            <a:off x="2404500" y="3440850"/>
            <a:ext cx="19575000" cy="6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閱讀紀錄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：針對閱讀書籍分析，可以在此找到閱讀時間達成紀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錄、時間統計、分類閱讀時間比例、看書紀錄、完讀紀錄。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書評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：依書籍條列呈現我的書評、收藏的書評。</a:t>
            </a:r>
            <a:b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劃</a:t>
            </a: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</a:t>
            </a: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註記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：依書籍條列呈現我的劃線、收藏的劃線。</a:t>
            </a:r>
            <a:b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徽章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：所有達成的成就徽章、參加活動成功的活動徽章都在此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處呈現。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8" name="Google Shape;348;p52"/>
          <p:cNvPicPr preferRelativeResize="0"/>
          <p:nvPr/>
        </p:nvPicPr>
        <p:blipFill rotWithShape="1">
          <a:blip r:embed="rId3">
            <a:alphaModFix amt="12000"/>
          </a:blip>
          <a:srcRect b="0" l="0" r="0" t="0"/>
          <a:stretch/>
        </p:blipFill>
        <p:spPr>
          <a:xfrm>
            <a:off x="14956300" y="2326025"/>
            <a:ext cx="7363399" cy="9946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個人帳戶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4" name="Google Shape;354;p53"/>
          <p:cNvSpPr txBox="1"/>
          <p:nvPr/>
        </p:nvSpPr>
        <p:spPr>
          <a:xfrm>
            <a:off x="461725" y="3744525"/>
            <a:ext cx="8192400" cy="60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閱讀設定</a:t>
            </a:r>
            <a:endParaRPr b="1"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○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閲讀時顯⽰狀態列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○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書籤顯⽰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○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閱讀時刷新螢幕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○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⾃訂翻⾴區塊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○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自訂預設排版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55" name="Google Shape;3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988" y="497270"/>
            <a:ext cx="5718950" cy="1272145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3"/>
          <p:cNvSpPr/>
          <p:nvPr/>
        </p:nvSpPr>
        <p:spPr>
          <a:xfrm>
            <a:off x="8842063" y="2218975"/>
            <a:ext cx="1144800" cy="1023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8927563" y="3694225"/>
            <a:ext cx="973800" cy="562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8" name="Google Shape;358;p53"/>
          <p:cNvSpPr/>
          <p:nvPr/>
        </p:nvSpPr>
        <p:spPr>
          <a:xfrm>
            <a:off x="6572863" y="6617125"/>
            <a:ext cx="5683200" cy="762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59" name="Google Shape;35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7962" y="497275"/>
            <a:ext cx="5718950" cy="1272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82912" y="3152075"/>
            <a:ext cx="3819525" cy="84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3"/>
          <p:cNvSpPr/>
          <p:nvPr/>
        </p:nvSpPr>
        <p:spPr>
          <a:xfrm>
            <a:off x="14358625" y="5145125"/>
            <a:ext cx="5020500" cy="22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8d2b9a5b64_0_206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個人帳戶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7" name="Google Shape;367;g28d2b9a5b64_0_206"/>
          <p:cNvSpPr txBox="1"/>
          <p:nvPr/>
        </p:nvSpPr>
        <p:spPr>
          <a:xfrm>
            <a:off x="461725" y="3744525"/>
            <a:ext cx="81924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App 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 b="1"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○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隱藏18禁商品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Char char="○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主題色調</a:t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68" name="Google Shape;368;g28d2b9a5b64_0_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5313" y="497270"/>
            <a:ext cx="5718950" cy="12721454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28d2b9a5b64_0_206"/>
          <p:cNvSpPr/>
          <p:nvPr/>
        </p:nvSpPr>
        <p:spPr>
          <a:xfrm>
            <a:off x="8842063" y="2218975"/>
            <a:ext cx="1144800" cy="1023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0" name="Google Shape;370;g28d2b9a5b64_0_206"/>
          <p:cNvSpPr/>
          <p:nvPr/>
        </p:nvSpPr>
        <p:spPr>
          <a:xfrm>
            <a:off x="8927563" y="3694225"/>
            <a:ext cx="973800" cy="562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1" name="Google Shape;371;g28d2b9a5b64_0_206"/>
          <p:cNvSpPr/>
          <p:nvPr/>
        </p:nvSpPr>
        <p:spPr>
          <a:xfrm>
            <a:off x="8927563" y="5954425"/>
            <a:ext cx="5683200" cy="762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72" name="Google Shape;372;g28d2b9a5b64_0_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5450" y="497300"/>
            <a:ext cx="5718925" cy="12721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買書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8" name="Google Shape;3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71800" y="1346300"/>
            <a:ext cx="7972544" cy="107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6"/>
          <p:cNvSpPr txBox="1"/>
          <p:nvPr/>
        </p:nvSpPr>
        <p:spPr>
          <a:xfrm>
            <a:off x="2404500" y="3690875"/>
            <a:ext cx="19575000" cy="7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書籍分類與推薦</a:t>
            </a:r>
            <a:endParaRPr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書籍搜尋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排行榜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試讀／購書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請透過元太聯繫讀墨電子書或聯繫讀墨客服 </a:t>
            </a:r>
            <a:r>
              <a:rPr lang="zh-TW" sz="48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service@readmoo.com</a:t>
            </a:r>
            <a:b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說明持有元太贊助機種需採購書籍</a:t>
            </a:r>
            <a:b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其他聯繫窗口</a:t>
            </a:r>
            <a:b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何宛芳</a:t>
            </a:r>
            <a:b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leslie@readmoo.com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4150" y="1017450"/>
            <a:ext cx="19283700" cy="80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0"/>
          <p:cNvSpPr txBox="1"/>
          <p:nvPr/>
        </p:nvSpPr>
        <p:spPr>
          <a:xfrm>
            <a:off x="7677600" y="9720000"/>
            <a:ext cx="9028800" cy="21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7200">
                <a:latin typeface="Helvetica Neue"/>
                <a:ea typeface="Helvetica Neue"/>
                <a:cs typeface="Helvetica Neue"/>
                <a:sym typeface="Helvetica Neue"/>
              </a:rPr>
              <a:t>Q &amp; </a:t>
            </a:r>
            <a:r>
              <a:rPr b="1" lang="zh-TW" sz="7200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 b="1" sz="7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zh-TW" sz="3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zh-TW" sz="3000">
                <a:latin typeface="Helvetica Neue"/>
                <a:ea typeface="Helvetica Neue"/>
                <a:cs typeface="Helvetica Neue"/>
                <a:sym typeface="Helvetica Neue"/>
              </a:rPr>
              <a:t>新手說明影片</a:t>
            </a:r>
            <a:r>
              <a:rPr lang="zh-TW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https://www.youtube.com/watch?v=xcIh9sf6MHk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zh-TW" sz="24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28d2b9a5b64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7075" y="-281075"/>
            <a:ext cx="12287250" cy="51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8d2b9a5b64_0_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46700" y="3543425"/>
            <a:ext cx="141922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8d2b9a5b64_0_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36225" y="8210675"/>
            <a:ext cx="12230100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28d2b9a5b6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972" y="1697400"/>
            <a:ext cx="6119289" cy="276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8d2b9a5b6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97608" y="1697402"/>
            <a:ext cx="6119315" cy="2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8d2b9a5b6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8972" y="7325382"/>
            <a:ext cx="6119287" cy="276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8d2b9a5b64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97583" y="7325367"/>
            <a:ext cx="6119319" cy="2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8d2b9a5b64_0_0"/>
          <p:cNvSpPr txBox="1"/>
          <p:nvPr/>
        </p:nvSpPr>
        <p:spPr>
          <a:xfrm>
            <a:off x="3832825" y="4466240"/>
            <a:ext cx="7151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chemeClr val="dk1"/>
                </a:solidFill>
              </a:rPr>
              <a:t>Readmoo 看書 App</a:t>
            </a:r>
            <a:br>
              <a:rPr lang="zh-TW" sz="4400">
                <a:solidFill>
                  <a:schemeClr val="dk1"/>
                </a:solidFill>
              </a:rPr>
            </a:br>
            <a:r>
              <a:rPr lang="zh-TW" sz="4400">
                <a:solidFill>
                  <a:srgbClr val="343434"/>
                </a:solidFill>
              </a:rPr>
              <a:t>Windows/Mac/iOS/Android</a:t>
            </a:r>
            <a:br>
              <a:rPr lang="zh-TW" sz="4400">
                <a:solidFill>
                  <a:srgbClr val="343434"/>
                </a:solidFill>
              </a:rPr>
            </a:br>
            <a:r>
              <a:rPr lang="zh-TW" sz="4400">
                <a:solidFill>
                  <a:srgbClr val="343434"/>
                </a:solidFill>
              </a:rPr>
              <a:t>支援最多種裝置</a:t>
            </a:r>
            <a:endParaRPr sz="4400">
              <a:solidFill>
                <a:srgbClr val="3434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43" name="Google Shape;143;g28d2b9a5b64_0_0"/>
          <p:cNvSpPr txBox="1"/>
          <p:nvPr/>
        </p:nvSpPr>
        <p:spPr>
          <a:xfrm>
            <a:off x="13281461" y="4466240"/>
            <a:ext cx="7151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chemeClr val="dk1"/>
                </a:solidFill>
              </a:rPr>
              <a:t>專屬 mooInk 系列閱讀器</a:t>
            </a:r>
            <a:br>
              <a:rPr lang="zh-TW" sz="4400">
                <a:solidFill>
                  <a:schemeClr val="dk1"/>
                </a:solidFill>
              </a:rPr>
            </a:br>
            <a:r>
              <a:rPr lang="zh-TW" sz="4400">
                <a:solidFill>
                  <a:srgbClr val="343434"/>
                </a:solidFill>
              </a:rPr>
              <a:t>低藍光不傷眼</a:t>
            </a:r>
            <a:br>
              <a:rPr lang="zh-TW" sz="4400">
                <a:solidFill>
                  <a:srgbClr val="343434"/>
                </a:solidFill>
              </a:rPr>
            </a:br>
            <a:r>
              <a:rPr lang="zh-TW" sz="4400">
                <a:solidFill>
                  <a:srgbClr val="343434"/>
                </a:solidFill>
              </a:rPr>
              <a:t>長時間閱讀更安心</a:t>
            </a:r>
            <a:endParaRPr sz="4400">
              <a:solidFill>
                <a:srgbClr val="3434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44" name="Google Shape;144;g28d2b9a5b64_0_0"/>
          <p:cNvSpPr txBox="1"/>
          <p:nvPr/>
        </p:nvSpPr>
        <p:spPr>
          <a:xfrm>
            <a:off x="3832825" y="10222565"/>
            <a:ext cx="7151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chemeClr val="dk1"/>
                </a:solidFill>
              </a:rPr>
              <a:t>隨時可讀</a:t>
            </a:r>
            <a:br>
              <a:rPr lang="zh-TW" sz="4400">
                <a:solidFill>
                  <a:schemeClr val="dk1"/>
                </a:solidFill>
              </a:rPr>
            </a:br>
            <a:r>
              <a:rPr lang="zh-TW" sz="4400">
                <a:solidFill>
                  <a:srgbClr val="343434"/>
                </a:solidFill>
              </a:rPr>
              <a:t>瀏覽器登入</a:t>
            </a:r>
            <a:br>
              <a:rPr lang="zh-TW" sz="4400">
                <a:solidFill>
                  <a:srgbClr val="343434"/>
                </a:solidFill>
              </a:rPr>
            </a:br>
            <a:r>
              <a:rPr lang="zh-TW" sz="4400">
                <a:solidFill>
                  <a:srgbClr val="343434"/>
                </a:solidFill>
              </a:rPr>
              <a:t>就是專屬的閱讀小天地</a:t>
            </a:r>
            <a:endParaRPr sz="4400">
              <a:solidFill>
                <a:srgbClr val="3434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45" name="Google Shape;145;g28d2b9a5b64_0_0"/>
          <p:cNvSpPr txBox="1"/>
          <p:nvPr/>
        </p:nvSpPr>
        <p:spPr>
          <a:xfrm>
            <a:off x="13281473" y="10222565"/>
            <a:ext cx="7151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400">
                <a:solidFill>
                  <a:schemeClr val="dk1"/>
                </a:solidFill>
              </a:rPr>
              <a:t>百分百同步</a:t>
            </a:r>
            <a:br>
              <a:rPr lang="zh-TW" sz="4400">
                <a:solidFill>
                  <a:schemeClr val="dk1"/>
                </a:solidFill>
              </a:rPr>
            </a:br>
            <a:r>
              <a:rPr lang="zh-TW" sz="4400">
                <a:solidFill>
                  <a:srgbClr val="343434"/>
                </a:solidFill>
              </a:rPr>
              <a:t>閱讀進度/書籤/劃線/註記</a:t>
            </a:r>
            <a:endParaRPr sz="4400">
              <a:solidFill>
                <a:srgbClr val="3434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400">
                <a:solidFill>
                  <a:srgbClr val="343434"/>
                </a:solidFill>
              </a:rPr>
              <a:t>跨裝置接續閱讀</a:t>
            </a:r>
            <a:endParaRPr sz="4400">
              <a:solidFill>
                <a:srgbClr val="34343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46" name="Google Shape;146;g28d2b9a5b64_0_0"/>
          <p:cNvSpPr/>
          <p:nvPr/>
        </p:nvSpPr>
        <p:spPr>
          <a:xfrm>
            <a:off x="2822975" y="1450975"/>
            <a:ext cx="9171300" cy="5557500"/>
          </a:xfrm>
          <a:prstGeom prst="ellipse">
            <a:avLst/>
          </a:prstGeom>
          <a:noFill/>
          <a:ln cap="flat" cmpd="sng" w="11430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登入 / 註冊會員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2" name="Google Shape;1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65994" y="2571288"/>
            <a:ext cx="7968956" cy="107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2"/>
          <p:cNvSpPr txBox="1"/>
          <p:nvPr/>
        </p:nvSpPr>
        <p:spPr>
          <a:xfrm>
            <a:off x="2765675" y="3515675"/>
            <a:ext cx="120855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帳號控管</a:t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Char char="●"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登入就能閱讀</a:t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Char char="●"/>
            </a:pP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離線閱讀也OK</a:t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總覽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23525" y="1757100"/>
            <a:ext cx="7972544" cy="107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2404500" y="3028500"/>
            <a:ext cx="19575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最近閱讀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今日閱讀目標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閱讀馬拉松</a:t>
            </a: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（站上活動）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書櫃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2290525" y="3744525"/>
            <a:ext cx="73857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下載書籍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雲圖示 </a:t>
            </a: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► 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已購</a:t>
            </a: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未</a:t>
            </a: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點擊書封即可下載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0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再次點擊取消下載</a:t>
            </a:r>
            <a:endParaRPr b="0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7" name="Google Shape;167;p19"/>
          <p:cNvGrpSpPr/>
          <p:nvPr/>
        </p:nvGrpSpPr>
        <p:grpSpPr>
          <a:xfrm>
            <a:off x="2765675" y="9558250"/>
            <a:ext cx="5370900" cy="3060575"/>
            <a:chOff x="2765675" y="9558250"/>
            <a:chExt cx="5370900" cy="3060575"/>
          </a:xfrm>
        </p:grpSpPr>
        <p:pic>
          <p:nvPicPr>
            <p:cNvPr id="168" name="Google Shape;168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5675" y="11380575"/>
              <a:ext cx="1238250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19"/>
            <p:cNvSpPr/>
            <p:nvPr/>
          </p:nvSpPr>
          <p:spPr>
            <a:xfrm>
              <a:off x="2765675" y="9558250"/>
              <a:ext cx="5370900" cy="1539300"/>
            </a:xfrm>
            <a:prstGeom prst="wedgeRoundRectCallout">
              <a:avLst>
                <a:gd fmla="val -29966" name="adj1"/>
                <a:gd fmla="val 65099" name="adj2"/>
                <a:gd fmla="val 0" name="adj3"/>
              </a:avLst>
            </a:prstGeom>
            <a:solidFill>
              <a:srgbClr val="F6B26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zh-TW" sz="3600" u="none" cap="none" strike="noStrik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書籍下載後即可離線閱讀</a:t>
              </a:r>
              <a:endPara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0" name="Google Shape;1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2525" y="1420036"/>
            <a:ext cx="4889300" cy="1087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37775" y="1420013"/>
            <a:ext cx="4889300" cy="1087594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/>
          <p:nvPr/>
        </p:nvSpPr>
        <p:spPr>
          <a:xfrm>
            <a:off x="15656500" y="5646325"/>
            <a:ext cx="1206600" cy="81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d2b9a5b64_0_135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lang="zh-TW" sz="8800">
                <a:latin typeface="Microsoft JhengHei"/>
                <a:ea typeface="Microsoft JhengHei"/>
                <a:cs typeface="Microsoft JhengHei"/>
                <a:sym typeface="Microsoft JhengHei"/>
              </a:rPr>
              <a:t>批次操作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8" name="Google Shape;178;g28d2b9a5b64_0_135"/>
          <p:cNvSpPr txBox="1"/>
          <p:nvPr/>
        </p:nvSpPr>
        <p:spPr>
          <a:xfrm>
            <a:off x="2290525" y="3744525"/>
            <a:ext cx="73857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長按書封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icrosoft JhengHei"/>
              <a:buChar char="●"/>
            </a:pPr>
            <a:r>
              <a:rPr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點擊 </a:t>
            </a:r>
            <a:r>
              <a:rPr lang="zh-TW" sz="4800">
                <a:latin typeface="LiHei Pro"/>
                <a:ea typeface="LiHei Pro"/>
                <a:cs typeface="LiHei Pro"/>
                <a:sym typeface="LiHei Pro"/>
              </a:rPr>
              <a:t>… </a:t>
            </a:r>
            <a:r>
              <a:rPr lang="zh-TW" sz="4800">
                <a:latin typeface="Helvetica Neue"/>
                <a:ea typeface="Helvetica Neue"/>
                <a:cs typeface="Helvetica Neue"/>
                <a:sym typeface="Helvetica Neue"/>
              </a:rPr>
              <a:t>► 選擇批次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9" name="Google Shape;179;g28d2b9a5b64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7375" y="1420026"/>
            <a:ext cx="4889300" cy="1087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8d2b9a5b64_0_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37300" y="1420025"/>
            <a:ext cx="4889300" cy="1087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8d2b9a5b64_0_135"/>
          <p:cNvSpPr/>
          <p:nvPr/>
        </p:nvSpPr>
        <p:spPr>
          <a:xfrm>
            <a:off x="14234325" y="1965450"/>
            <a:ext cx="1013100" cy="848700"/>
          </a:xfrm>
          <a:prstGeom prst="ellipse">
            <a:avLst/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2" name="Google Shape;182;g28d2b9a5b64_0_135"/>
          <p:cNvSpPr/>
          <p:nvPr/>
        </p:nvSpPr>
        <p:spPr>
          <a:xfrm>
            <a:off x="10356571" y="5447275"/>
            <a:ext cx="4473000" cy="672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83" name="Google Shape;183;g28d2b9a5b64_0_135"/>
          <p:cNvGrpSpPr/>
          <p:nvPr/>
        </p:nvGrpSpPr>
        <p:grpSpPr>
          <a:xfrm>
            <a:off x="14981975" y="1492350"/>
            <a:ext cx="4036800" cy="1056150"/>
            <a:chOff x="14981975" y="1492350"/>
            <a:chExt cx="4036800" cy="1056150"/>
          </a:xfrm>
        </p:grpSpPr>
        <p:sp>
          <p:nvSpPr>
            <p:cNvPr id="184" name="Google Shape;184;g28d2b9a5b64_0_135"/>
            <p:cNvSpPr/>
            <p:nvPr/>
          </p:nvSpPr>
          <p:spPr>
            <a:xfrm>
              <a:off x="15504650" y="2231100"/>
              <a:ext cx="1821300" cy="317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85" name="Google Shape;185;g28d2b9a5b64_0_135"/>
            <p:cNvSpPr txBox="1"/>
            <p:nvPr/>
          </p:nvSpPr>
          <p:spPr>
            <a:xfrm>
              <a:off x="14981975" y="1492350"/>
              <a:ext cx="40368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500">
                  <a:solidFill>
                    <a:srgbClr val="E06666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選擇批次</a:t>
              </a:r>
              <a:endParaRPr sz="1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86" name="Google Shape;186;g28d2b9a5b64_0_135"/>
          <p:cNvSpPr/>
          <p:nvPr/>
        </p:nvSpPr>
        <p:spPr>
          <a:xfrm>
            <a:off x="17537296" y="11405400"/>
            <a:ext cx="4473000" cy="6726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/>
          <p:nvPr/>
        </p:nvSpPr>
        <p:spPr>
          <a:xfrm>
            <a:off x="1226525" y="1032000"/>
            <a:ext cx="1605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zh-TW" sz="8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試試看</a:t>
            </a:r>
            <a:endParaRPr b="1" i="0" sz="8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2765675" y="3515675"/>
            <a:ext cx="120855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書籍下載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點擊書封即可下載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書籍管理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長按書封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●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批次操作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icrosoft JhengHei"/>
              <a:buChar char="○"/>
            </a:pP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點選右上 </a:t>
            </a:r>
            <a:r>
              <a:rPr b="1" lang="zh-TW" sz="4800"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r>
              <a:rPr b="1" i="0" lang="zh-TW" sz="4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b="1" i="0" sz="4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93" name="Google Shape;193;p22"/>
          <p:cNvGrpSpPr/>
          <p:nvPr/>
        </p:nvGrpSpPr>
        <p:grpSpPr>
          <a:xfrm>
            <a:off x="2765675" y="9558250"/>
            <a:ext cx="3215700" cy="3060575"/>
            <a:chOff x="2765675" y="9558250"/>
            <a:chExt cx="3215700" cy="3060575"/>
          </a:xfrm>
        </p:grpSpPr>
        <p:pic>
          <p:nvPicPr>
            <p:cNvPr id="194" name="Google Shape;194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65675" y="11380575"/>
              <a:ext cx="1238250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22"/>
            <p:cNvSpPr/>
            <p:nvPr/>
          </p:nvSpPr>
          <p:spPr>
            <a:xfrm>
              <a:off x="2765675" y="9558250"/>
              <a:ext cx="3215700" cy="1539300"/>
            </a:xfrm>
            <a:prstGeom prst="wedgeRoundRectCallout">
              <a:avLst>
                <a:gd fmla="val -29966" name="adj1"/>
                <a:gd fmla="val 65099" name="adj2"/>
                <a:gd fmla="val 0" name="adj3"/>
              </a:avLst>
            </a:prstGeom>
            <a:solidFill>
              <a:srgbClr val="F6B26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zh-TW" sz="3600" u="none" cap="none" strike="noStrik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短按書籍下載</a:t>
              </a:r>
              <a:endParaRPr b="1" i="0" sz="36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zh-TW" sz="3600" u="none" cap="none" strike="noStrik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長按書籍管理</a:t>
              </a:r>
              <a:endParaRPr b="1" i="0" sz="36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96" name="Google Shape;19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78875" y="5697950"/>
            <a:ext cx="4960374" cy="670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74625" y="5808230"/>
            <a:ext cx="4960374" cy="665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94175" y="5775050"/>
            <a:ext cx="4960374" cy="67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